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5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17" name="bk object 17"/>
          <p:cNvSpPr/>
          <p:nvPr/>
        </p:nvSpPr>
        <p:spPr>
          <a:xfrm>
            <a:off x="800100" y="1098803"/>
            <a:ext cx="329183" cy="473963"/>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19" name="bk object 19"/>
          <p:cNvSpPr/>
          <p:nvPr/>
        </p:nvSpPr>
        <p:spPr>
          <a:xfrm>
            <a:off x="911352" y="1520952"/>
            <a:ext cx="368807" cy="473963"/>
          </a:xfrm>
          <a:prstGeom prst="rect">
            <a:avLst/>
          </a:prstGeom>
          <a:blipFill>
            <a:blip r:embed="rId8" cstate="print"/>
            <a:stretch>
              <a:fillRect/>
            </a:stretch>
          </a:blipFill>
        </p:spPr>
        <p:txBody>
          <a:bodyPr wrap="square" lIns="0" tIns="0" rIns="0" bIns="0" rtlCol="0"/>
          <a:lstStyle/>
          <a:p>
            <a:endParaRPr/>
          </a:p>
        </p:txBody>
      </p:sp>
      <p:sp>
        <p:nvSpPr>
          <p:cNvPr id="20" name="bk object 20"/>
          <p:cNvSpPr/>
          <p:nvPr/>
        </p:nvSpPr>
        <p:spPr>
          <a:xfrm>
            <a:off x="126492" y="1447800"/>
            <a:ext cx="560831" cy="422147"/>
          </a:xfrm>
          <a:prstGeom prst="rect">
            <a:avLst/>
          </a:prstGeom>
          <a:blipFill>
            <a:blip r:embed="rId9" cstate="print"/>
            <a:stretch>
              <a:fillRect/>
            </a:stretch>
          </a:blipFill>
        </p:spPr>
        <p:txBody>
          <a:bodyPr wrap="square" lIns="0" tIns="0" rIns="0" bIns="0" rtlCol="0"/>
          <a:lstStyle/>
          <a:p>
            <a:endParaRPr/>
          </a:p>
        </p:txBody>
      </p:sp>
      <p:sp>
        <p:nvSpPr>
          <p:cNvPr id="21" name="bk object 21"/>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22" name="bk object 22"/>
          <p:cNvSpPr/>
          <p:nvPr/>
        </p:nvSpPr>
        <p:spPr>
          <a:xfrm>
            <a:off x="443483" y="1781555"/>
            <a:ext cx="8226552" cy="32003"/>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29677" y="397255"/>
            <a:ext cx="6505575" cy="635000"/>
          </a:xfrm>
          <a:prstGeom prst="rect">
            <a:avLst/>
          </a:prstGeom>
        </p:spPr>
        <p:txBody>
          <a:bodyPr wrap="square" lIns="0" tIns="0" rIns="0" bIns="0">
            <a:spAutoFit/>
          </a:bodyPr>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a:xfrm>
            <a:off x="268371" y="2150682"/>
            <a:ext cx="8607256" cy="3943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mailto:ba-polwiss@polsoz.fu-berlin.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olsoz.fu-berlin.de/studium/downloads/downloads_studiengaenge/allgemeine_formulare-pruefungsbuero/Aerztliches-Attest-mit-Zeitraum.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1084" y="2546604"/>
            <a:ext cx="437515" cy="474345"/>
          </a:xfrm>
          <a:custGeom>
            <a:avLst/>
            <a:gdLst/>
            <a:ahLst/>
            <a:cxnLst/>
            <a:rect l="l" t="t" r="r" b="b"/>
            <a:pathLst>
              <a:path w="437515" h="474344">
                <a:moveTo>
                  <a:pt x="0" y="0"/>
                </a:moveTo>
                <a:lnTo>
                  <a:pt x="437388" y="0"/>
                </a:lnTo>
                <a:lnTo>
                  <a:pt x="437388" y="473963"/>
                </a:lnTo>
                <a:lnTo>
                  <a:pt x="0" y="473963"/>
                </a:lnTo>
                <a:lnTo>
                  <a:pt x="0" y="0"/>
                </a:lnTo>
                <a:close/>
              </a:path>
            </a:pathLst>
          </a:custGeom>
          <a:solidFill>
            <a:srgbClr val="3333CC"/>
          </a:solidFill>
        </p:spPr>
        <p:txBody>
          <a:bodyPr wrap="square" lIns="0" tIns="0" rIns="0" bIns="0" rtlCol="0"/>
          <a:lstStyle/>
          <a:p>
            <a:endParaRPr/>
          </a:p>
        </p:txBody>
      </p:sp>
      <p:sp>
        <p:nvSpPr>
          <p:cNvPr id="3" name="object 3"/>
          <p:cNvSpPr/>
          <p:nvPr/>
        </p:nvSpPr>
        <p:spPr>
          <a:xfrm>
            <a:off x="673608" y="2546604"/>
            <a:ext cx="327659"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4527" y="2968751"/>
            <a:ext cx="422275" cy="474345"/>
          </a:xfrm>
          <a:custGeom>
            <a:avLst/>
            <a:gdLst/>
            <a:ahLst/>
            <a:cxnLst/>
            <a:rect l="l" t="t" r="r" b="b"/>
            <a:pathLst>
              <a:path w="422275" h="474345">
                <a:moveTo>
                  <a:pt x="0" y="0"/>
                </a:moveTo>
                <a:lnTo>
                  <a:pt x="422147" y="0"/>
                </a:lnTo>
                <a:lnTo>
                  <a:pt x="422147" y="473963"/>
                </a:lnTo>
                <a:lnTo>
                  <a:pt x="0" y="473963"/>
                </a:lnTo>
                <a:lnTo>
                  <a:pt x="0" y="0"/>
                </a:lnTo>
                <a:close/>
              </a:path>
            </a:pathLst>
          </a:custGeom>
          <a:solidFill>
            <a:srgbClr val="FFCF01"/>
          </a:solidFill>
        </p:spPr>
        <p:txBody>
          <a:bodyPr wrap="square" lIns="0" tIns="0" rIns="0" bIns="0" rtlCol="0"/>
          <a:lstStyle/>
          <a:p>
            <a:endParaRPr/>
          </a:p>
        </p:txBody>
      </p:sp>
      <p:sp>
        <p:nvSpPr>
          <p:cNvPr id="5" name="object 5"/>
          <p:cNvSpPr/>
          <p:nvPr/>
        </p:nvSpPr>
        <p:spPr>
          <a:xfrm>
            <a:off x="784859" y="2968752"/>
            <a:ext cx="367283" cy="47396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895600"/>
            <a:ext cx="560831" cy="42214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1509" y="24384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8" name="object 8"/>
          <p:cNvSpPr/>
          <p:nvPr/>
        </p:nvSpPr>
        <p:spPr>
          <a:xfrm>
            <a:off x="315468" y="3261359"/>
            <a:ext cx="8692895" cy="5486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782370" y="2567199"/>
            <a:ext cx="5214448" cy="3764876"/>
          </a:xfrm>
          <a:prstGeom prst="rect">
            <a:avLst/>
          </a:prstGeom>
          <a:blipFill>
            <a:blip r:embed="rId6" cstate="print"/>
            <a:stretch>
              <a:fillRect/>
            </a:stretch>
          </a:blipFill>
        </p:spPr>
        <p:txBody>
          <a:bodyPr wrap="square" lIns="0" tIns="0" rIns="0" bIns="0" rtlCol="0"/>
          <a:lstStyle/>
          <a:p>
            <a:endParaRPr dirty="0"/>
          </a:p>
        </p:txBody>
      </p:sp>
      <p:sp>
        <p:nvSpPr>
          <p:cNvPr id="10" name="object 10"/>
          <p:cNvSpPr/>
          <p:nvPr/>
        </p:nvSpPr>
        <p:spPr>
          <a:xfrm>
            <a:off x="876300" y="981455"/>
            <a:ext cx="7391400" cy="1461515"/>
          </a:xfrm>
          <a:prstGeom prst="rect">
            <a:avLst/>
          </a:prstGeom>
          <a:blipFill>
            <a:blip r:embed="rId7" cstate="print"/>
            <a:stretch>
              <a:fillRect/>
            </a:stretch>
          </a:blipFill>
        </p:spPr>
        <p:txBody>
          <a:bodyPr wrap="square" lIns="0" tIns="0" rIns="0" bIns="0" rtlCol="0"/>
          <a:lstStyle/>
          <a:p>
            <a:endParaRPr dirty="0"/>
          </a:p>
        </p:txBody>
      </p:sp>
      <p:sp>
        <p:nvSpPr>
          <p:cNvPr id="11" name="object 11"/>
          <p:cNvSpPr txBox="1">
            <a:spLocks noGrp="1"/>
          </p:cNvSpPr>
          <p:nvPr>
            <p:ph type="title"/>
          </p:nvPr>
        </p:nvSpPr>
        <p:spPr>
          <a:xfrm>
            <a:off x="876300" y="1040574"/>
            <a:ext cx="7391400" cy="2044791"/>
          </a:xfrm>
          <a:prstGeom prst="rect">
            <a:avLst/>
          </a:prstGeom>
        </p:spPr>
        <p:txBody>
          <a:bodyPr vert="horz" wrap="square" lIns="0" tIns="13335" rIns="0" bIns="0" rtlCol="0">
            <a:spAutoFit/>
          </a:bodyPr>
          <a:lstStyle/>
          <a:p>
            <a:pPr marL="91440">
              <a:lnSpc>
                <a:spcPct val="100000"/>
              </a:lnSpc>
              <a:spcBef>
                <a:spcPts val="105"/>
              </a:spcBef>
            </a:pPr>
            <a:r>
              <a:rPr lang="de-DE" sz="4400" spc="-5" dirty="0">
                <a:solidFill>
                  <a:srgbClr val="0000B4"/>
                </a:solidFill>
              </a:rPr>
              <a:t>Anmeldung BA Arbeit </a:t>
            </a:r>
            <a:br>
              <a:rPr lang="de-DE" sz="4400" spc="-5" dirty="0">
                <a:solidFill>
                  <a:srgbClr val="0000B4"/>
                </a:solidFill>
              </a:rPr>
            </a:br>
            <a:r>
              <a:rPr lang="de-DE" sz="4400" spc="-5" dirty="0">
                <a:solidFill>
                  <a:srgbClr val="0000B4"/>
                </a:solidFill>
              </a:rPr>
              <a:t>BA Sozial- und Kulturanthropologie</a:t>
            </a:r>
            <a:endParaRPr sz="4400" dirty="0"/>
          </a:p>
        </p:txBody>
      </p:sp>
      <p:sp>
        <p:nvSpPr>
          <p:cNvPr id="12" name="object 12"/>
          <p:cNvSpPr txBox="1"/>
          <p:nvPr/>
        </p:nvSpPr>
        <p:spPr>
          <a:xfrm>
            <a:off x="597955" y="3738922"/>
            <a:ext cx="3022340" cy="2187778"/>
          </a:xfrm>
          <a:prstGeom prst="rect">
            <a:avLst/>
          </a:prstGeom>
        </p:spPr>
        <p:txBody>
          <a:bodyPr vert="horz" wrap="square" lIns="0" tIns="12700" rIns="0" bIns="0" rtlCol="0">
            <a:spAutoFit/>
          </a:bodyPr>
          <a:lstStyle/>
          <a:p>
            <a:pPr marL="81280" marR="5080" indent="-69215">
              <a:lnSpc>
                <a:spcPct val="100000"/>
              </a:lnSpc>
              <a:spcBef>
                <a:spcPts val="100"/>
              </a:spcBef>
            </a:pPr>
            <a:r>
              <a:rPr sz="3200" dirty="0">
                <a:latin typeface="Tahoma"/>
                <a:cs typeface="Tahoma"/>
              </a:rPr>
              <a:t>Anmeldung</a:t>
            </a:r>
            <a:r>
              <a:rPr sz="3200" spc="-70" dirty="0">
                <a:latin typeface="Tahoma"/>
                <a:cs typeface="Tahoma"/>
              </a:rPr>
              <a:t> </a:t>
            </a:r>
            <a:r>
              <a:rPr sz="3200" dirty="0">
                <a:latin typeface="Tahoma"/>
                <a:cs typeface="Tahoma"/>
              </a:rPr>
              <a:t>zur  </a:t>
            </a:r>
            <a:r>
              <a:rPr sz="3200" spc="-5" dirty="0">
                <a:latin typeface="Tahoma"/>
                <a:cs typeface="Tahoma"/>
              </a:rPr>
              <a:t>Bachelorarbeit</a:t>
            </a:r>
            <a:endParaRPr sz="3200" dirty="0">
              <a:latin typeface="Tahoma"/>
              <a:cs typeface="Tahoma"/>
            </a:endParaRPr>
          </a:p>
          <a:p>
            <a:pPr marL="634365" marR="13335" indent="-614045">
              <a:lnSpc>
                <a:spcPct val="100000"/>
              </a:lnSpc>
              <a:spcBef>
                <a:spcPts val="770"/>
              </a:spcBef>
            </a:pPr>
            <a:r>
              <a:rPr lang="de-DE" sz="3200" dirty="0">
                <a:latin typeface="Tahoma"/>
                <a:cs typeface="Tahoma"/>
              </a:rPr>
              <a:t>1</a:t>
            </a:r>
            <a:r>
              <a:rPr sz="3200" dirty="0">
                <a:latin typeface="Tahoma"/>
                <a:cs typeface="Tahoma"/>
              </a:rPr>
              <a:t>.</a:t>
            </a:r>
            <a:r>
              <a:rPr lang="de-DE" sz="3200" dirty="0">
                <a:latin typeface="Tahoma"/>
                <a:cs typeface="Tahoma"/>
              </a:rPr>
              <a:t> </a:t>
            </a:r>
            <a:r>
              <a:rPr sz="3200" dirty="0" err="1">
                <a:latin typeface="Tahoma"/>
                <a:cs typeface="Tahoma"/>
              </a:rPr>
              <a:t>Meldetermin</a:t>
            </a:r>
            <a:endParaRPr lang="de-DE" sz="3200" dirty="0">
              <a:latin typeface="Tahoma"/>
              <a:cs typeface="Tahoma"/>
            </a:endParaRPr>
          </a:p>
          <a:p>
            <a:pPr marL="634365" marR="13335" indent="-614045">
              <a:lnSpc>
                <a:spcPct val="100000"/>
              </a:lnSpc>
              <a:spcBef>
                <a:spcPts val="770"/>
              </a:spcBef>
            </a:pPr>
            <a:r>
              <a:rPr lang="de-DE" sz="3200" spc="-5" dirty="0">
                <a:latin typeface="Tahoma"/>
                <a:cs typeface="Tahoma"/>
              </a:rPr>
              <a:t>i</a:t>
            </a:r>
            <a:r>
              <a:rPr sz="3200" spc="-5" dirty="0">
                <a:latin typeface="Tahoma"/>
                <a:cs typeface="Tahoma"/>
              </a:rPr>
              <a:t>m</a:t>
            </a:r>
            <a:r>
              <a:rPr lang="de-DE" sz="3200" spc="-5" dirty="0">
                <a:latin typeface="Tahoma"/>
                <a:cs typeface="Tahoma"/>
              </a:rPr>
              <a:t> </a:t>
            </a:r>
            <a:r>
              <a:rPr lang="de-DE" sz="3200" spc="-5" dirty="0" err="1">
                <a:latin typeface="Tahoma"/>
                <a:cs typeface="Tahoma"/>
              </a:rPr>
              <a:t>WiSe</a:t>
            </a:r>
            <a:r>
              <a:rPr lang="de-DE" sz="3200" spc="-5" dirty="0">
                <a:latin typeface="Tahoma"/>
                <a:cs typeface="Tahoma"/>
              </a:rPr>
              <a:t> 24/25</a:t>
            </a:r>
            <a:endParaRPr sz="3000" dirty="0">
              <a:latin typeface="Tahoma"/>
              <a:cs typeface="Tahoma"/>
            </a:endParaRPr>
          </a:p>
        </p:txBody>
      </p:sp>
      <p:sp>
        <p:nvSpPr>
          <p:cNvPr id="13" name="object 13"/>
          <p:cNvSpPr txBox="1"/>
          <p:nvPr/>
        </p:nvSpPr>
        <p:spPr>
          <a:xfrm>
            <a:off x="7238428" y="6544944"/>
            <a:ext cx="94869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Tahoma"/>
                <a:cs typeface="Tahoma"/>
              </a:rPr>
              <a:t>Bildquelle:</a:t>
            </a:r>
            <a:r>
              <a:rPr sz="700" spc="-30" dirty="0">
                <a:latin typeface="Tahoma"/>
                <a:cs typeface="Tahoma"/>
              </a:rPr>
              <a:t> </a:t>
            </a:r>
            <a:r>
              <a:rPr sz="700" spc="-5" dirty="0">
                <a:latin typeface="Tahoma"/>
                <a:cs typeface="Tahoma"/>
              </a:rPr>
              <a:t>pixabay.com</a:t>
            </a:r>
            <a:endParaRPr sz="700">
              <a:latin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7444105" cy="696595"/>
          </a:xfrm>
          <a:prstGeom prst="rect">
            <a:avLst/>
          </a:prstGeom>
        </p:spPr>
        <p:txBody>
          <a:bodyPr vert="horz" wrap="square" lIns="0" tIns="13335" rIns="0" bIns="0" rtlCol="0">
            <a:spAutoFit/>
          </a:bodyPr>
          <a:lstStyle/>
          <a:p>
            <a:pPr marL="12700">
              <a:lnSpc>
                <a:spcPct val="100000"/>
              </a:lnSpc>
              <a:spcBef>
                <a:spcPts val="105"/>
              </a:spcBef>
            </a:pPr>
            <a:r>
              <a:rPr sz="4400" spc="-5" dirty="0"/>
              <a:t>Anmeldung </a:t>
            </a:r>
            <a:r>
              <a:rPr sz="4400" dirty="0"/>
              <a:t>zur</a:t>
            </a:r>
            <a:r>
              <a:rPr sz="4400" spc="-75" dirty="0"/>
              <a:t> </a:t>
            </a:r>
            <a:r>
              <a:rPr sz="4400" spc="-5" dirty="0"/>
              <a:t>Bachelorarbeit</a:t>
            </a:r>
            <a:endParaRPr sz="4400"/>
          </a:p>
        </p:txBody>
      </p:sp>
      <p:sp>
        <p:nvSpPr>
          <p:cNvPr id="3" name="object 3"/>
          <p:cNvSpPr txBox="1"/>
          <p:nvPr/>
        </p:nvSpPr>
        <p:spPr>
          <a:xfrm>
            <a:off x="1229677" y="1894775"/>
            <a:ext cx="7573645" cy="3254737"/>
          </a:xfrm>
          <a:prstGeom prst="rect">
            <a:avLst/>
          </a:prstGeom>
        </p:spPr>
        <p:txBody>
          <a:bodyPr vert="horz" wrap="square" lIns="0" tIns="12700" rIns="0" bIns="0" rtlCol="0">
            <a:spAutoFit/>
          </a:bodyPr>
          <a:lstStyle/>
          <a:p>
            <a:pPr marL="355600" indent="-342900">
              <a:lnSpc>
                <a:spcPct val="100000"/>
              </a:lnSpc>
              <a:spcBef>
                <a:spcPts val="100"/>
              </a:spcBef>
              <a:buClr>
                <a:srgbClr val="3333CC"/>
              </a:buClr>
              <a:buSzPct val="58333"/>
              <a:buFont typeface="Wingdings"/>
              <a:buChar char=""/>
              <a:tabLst>
                <a:tab pos="354965" algn="l"/>
                <a:tab pos="355600" algn="l"/>
              </a:tabLst>
            </a:pPr>
            <a:r>
              <a:rPr sz="1800" b="1" spc="-5" dirty="0">
                <a:latin typeface="Tahoma"/>
                <a:cs typeface="Tahoma"/>
              </a:rPr>
              <a:t>Termine</a:t>
            </a:r>
            <a:endParaRPr sz="1800" dirty="0">
              <a:latin typeface="Tahoma"/>
              <a:cs typeface="Tahoma"/>
            </a:endParaRPr>
          </a:p>
          <a:p>
            <a:pPr>
              <a:lnSpc>
                <a:spcPct val="100000"/>
              </a:lnSpc>
              <a:spcBef>
                <a:spcPts val="15"/>
              </a:spcBef>
              <a:buClr>
                <a:srgbClr val="3333CC"/>
              </a:buClr>
              <a:buFont typeface="Wingdings"/>
              <a:buChar char=""/>
            </a:pPr>
            <a:endParaRPr sz="1800" dirty="0">
              <a:latin typeface="Tahoma"/>
              <a:cs typeface="Tahoma"/>
            </a:endParaRPr>
          </a:p>
          <a:p>
            <a:pPr marL="354965" marR="160020" algn="just">
              <a:lnSpc>
                <a:spcPts val="1730"/>
              </a:lnSpc>
              <a:spcBef>
                <a:spcPts val="5"/>
              </a:spcBef>
            </a:pPr>
            <a:r>
              <a:rPr sz="1600" spc="-5" dirty="0">
                <a:latin typeface="Tahoma"/>
                <a:cs typeface="Tahoma"/>
              </a:rPr>
              <a:t>In </a:t>
            </a:r>
            <a:r>
              <a:rPr sz="1600" spc="-10" dirty="0">
                <a:latin typeface="Tahoma"/>
                <a:cs typeface="Tahoma"/>
              </a:rPr>
              <a:t>jedem Semester </a:t>
            </a:r>
            <a:r>
              <a:rPr sz="1600" spc="-5" dirty="0">
                <a:latin typeface="Tahoma"/>
                <a:cs typeface="Tahoma"/>
              </a:rPr>
              <a:t>werden pro </a:t>
            </a:r>
            <a:r>
              <a:rPr sz="1600" spc="-10" dirty="0">
                <a:latin typeface="Tahoma"/>
                <a:cs typeface="Tahoma"/>
              </a:rPr>
              <a:t>Semester </a:t>
            </a:r>
            <a:r>
              <a:rPr sz="1600" spc="-5" dirty="0">
                <a:latin typeface="Tahoma"/>
                <a:cs typeface="Tahoma"/>
              </a:rPr>
              <a:t>zwei </a:t>
            </a:r>
            <a:r>
              <a:rPr sz="1600" spc="-10" dirty="0">
                <a:latin typeface="Tahoma"/>
                <a:cs typeface="Tahoma"/>
              </a:rPr>
              <a:t>Meldemöglichkeiten </a:t>
            </a:r>
            <a:r>
              <a:rPr sz="1600" spc="-5" dirty="0">
                <a:latin typeface="Tahoma"/>
                <a:cs typeface="Tahoma"/>
              </a:rPr>
              <a:t>angeboten!  </a:t>
            </a:r>
            <a:r>
              <a:rPr sz="1600" spc="-10" dirty="0">
                <a:latin typeface="Tahoma"/>
                <a:cs typeface="Tahoma"/>
              </a:rPr>
              <a:t>Für </a:t>
            </a:r>
            <a:r>
              <a:rPr sz="1600" spc="-5" dirty="0">
                <a:latin typeface="Tahoma"/>
                <a:cs typeface="Tahoma"/>
              </a:rPr>
              <a:t>das </a:t>
            </a:r>
            <a:r>
              <a:rPr sz="1600" spc="-10" dirty="0">
                <a:latin typeface="Tahoma"/>
                <a:cs typeface="Tahoma"/>
              </a:rPr>
              <a:t>Sommersemester </a:t>
            </a:r>
            <a:r>
              <a:rPr sz="1600" spc="-5" dirty="0">
                <a:latin typeface="Tahoma"/>
                <a:cs typeface="Tahoma"/>
              </a:rPr>
              <a:t>werden </a:t>
            </a:r>
            <a:r>
              <a:rPr sz="1600" u="sng" spc="-5" dirty="0">
                <a:uFill>
                  <a:solidFill>
                    <a:srgbClr val="000000"/>
                  </a:solidFill>
                </a:uFill>
                <a:latin typeface="Tahoma"/>
                <a:cs typeface="Tahoma"/>
              </a:rPr>
              <a:t>in der Regel </a:t>
            </a:r>
            <a:r>
              <a:rPr sz="1600" spc="-5" dirty="0">
                <a:latin typeface="Tahoma"/>
                <a:cs typeface="Tahoma"/>
              </a:rPr>
              <a:t>im April </a:t>
            </a:r>
            <a:r>
              <a:rPr sz="1600" spc="-10" dirty="0">
                <a:latin typeface="Tahoma"/>
                <a:cs typeface="Tahoma"/>
              </a:rPr>
              <a:t>und Juni Meldetermine  </a:t>
            </a:r>
            <a:r>
              <a:rPr sz="1600" spc="-5" dirty="0">
                <a:latin typeface="Tahoma"/>
                <a:cs typeface="Tahoma"/>
              </a:rPr>
              <a:t>angeboten </a:t>
            </a:r>
            <a:r>
              <a:rPr sz="1600" spc="-10" dirty="0">
                <a:latin typeface="Tahoma"/>
                <a:cs typeface="Tahoma"/>
              </a:rPr>
              <a:t>und </a:t>
            </a:r>
            <a:r>
              <a:rPr sz="1600" spc="-5" dirty="0">
                <a:latin typeface="Tahoma"/>
                <a:cs typeface="Tahoma"/>
              </a:rPr>
              <a:t>für das </a:t>
            </a:r>
            <a:r>
              <a:rPr sz="1600" spc="-10" dirty="0">
                <a:latin typeface="Tahoma"/>
                <a:cs typeface="Tahoma"/>
              </a:rPr>
              <a:t>Wintersemester </a:t>
            </a:r>
            <a:r>
              <a:rPr sz="1600" spc="-5" dirty="0" err="1">
                <a:latin typeface="Tahoma"/>
                <a:cs typeface="Tahoma"/>
              </a:rPr>
              <a:t>im</a:t>
            </a:r>
            <a:r>
              <a:rPr sz="1600" spc="-5" dirty="0">
                <a:latin typeface="Tahoma"/>
                <a:cs typeface="Tahoma"/>
              </a:rPr>
              <a:t> </a:t>
            </a:r>
            <a:r>
              <a:rPr sz="1600" spc="-5" dirty="0" err="1">
                <a:latin typeface="Tahoma"/>
                <a:cs typeface="Tahoma"/>
              </a:rPr>
              <a:t>Oktober</a:t>
            </a:r>
            <a:r>
              <a:rPr lang="de-DE" sz="1600" spc="-5" dirty="0">
                <a:latin typeface="Tahoma"/>
                <a:cs typeface="Tahoma"/>
              </a:rPr>
              <a:t> oder </a:t>
            </a:r>
            <a:r>
              <a:rPr sz="1600" spc="-5" dirty="0">
                <a:latin typeface="Tahoma"/>
                <a:cs typeface="Tahoma"/>
              </a:rPr>
              <a:t>November </a:t>
            </a:r>
            <a:r>
              <a:rPr sz="1600" spc="-10" dirty="0">
                <a:latin typeface="Tahoma"/>
                <a:cs typeface="Tahoma"/>
              </a:rPr>
              <a:t>und </a:t>
            </a:r>
            <a:r>
              <a:rPr sz="1600" spc="-5" dirty="0" err="1">
                <a:latin typeface="Tahoma"/>
                <a:cs typeface="Tahoma"/>
              </a:rPr>
              <a:t>Januar</a:t>
            </a:r>
            <a:r>
              <a:rPr lang="de-DE" sz="1600" spc="-5" dirty="0">
                <a:latin typeface="Tahoma"/>
                <a:cs typeface="Tahoma"/>
              </a:rPr>
              <a:t> oder </a:t>
            </a:r>
            <a:r>
              <a:rPr lang="de-DE" sz="1600" spc="-5" dirty="0" err="1">
                <a:latin typeface="Tahoma"/>
                <a:cs typeface="Tahoma"/>
              </a:rPr>
              <a:t>Febraur</a:t>
            </a:r>
            <a:r>
              <a:rPr sz="1600" spc="-5" dirty="0">
                <a:latin typeface="Tahoma"/>
                <a:cs typeface="Tahoma"/>
              </a:rPr>
              <a:t>. </a:t>
            </a:r>
            <a:r>
              <a:rPr sz="1600" spc="-10" dirty="0">
                <a:latin typeface="Tahoma"/>
                <a:cs typeface="Tahoma"/>
              </a:rPr>
              <a:t>Um  </a:t>
            </a:r>
            <a:r>
              <a:rPr sz="1600" spc="-5" dirty="0">
                <a:latin typeface="Tahoma"/>
                <a:cs typeface="Tahoma"/>
              </a:rPr>
              <a:t>Ihnen den Abschluss des </a:t>
            </a:r>
            <a:r>
              <a:rPr sz="1600" spc="-10" dirty="0">
                <a:latin typeface="Tahoma"/>
                <a:cs typeface="Tahoma"/>
              </a:rPr>
              <a:t>Studiums innerhalb eines </a:t>
            </a:r>
            <a:r>
              <a:rPr sz="1600" spc="-5" dirty="0">
                <a:latin typeface="Tahoma"/>
                <a:cs typeface="Tahoma"/>
              </a:rPr>
              <a:t>Semesters zu ermöglichen,  liegt </a:t>
            </a:r>
            <a:r>
              <a:rPr sz="1600" spc="-10" dirty="0">
                <a:latin typeface="Tahoma"/>
                <a:cs typeface="Tahoma"/>
              </a:rPr>
              <a:t>einer </a:t>
            </a:r>
            <a:r>
              <a:rPr sz="1600" spc="-5" dirty="0">
                <a:latin typeface="Tahoma"/>
                <a:cs typeface="Tahoma"/>
              </a:rPr>
              <a:t>dieser Termine </a:t>
            </a:r>
            <a:r>
              <a:rPr sz="1600" spc="-10" dirty="0">
                <a:latin typeface="Tahoma"/>
                <a:cs typeface="Tahoma"/>
              </a:rPr>
              <a:t>entsprechend</a:t>
            </a:r>
            <a:r>
              <a:rPr sz="1600" spc="35" dirty="0">
                <a:latin typeface="Tahoma"/>
                <a:cs typeface="Tahoma"/>
              </a:rPr>
              <a:t> </a:t>
            </a:r>
            <a:r>
              <a:rPr sz="1600" spc="-5" dirty="0">
                <a:latin typeface="Tahoma"/>
                <a:cs typeface="Tahoma"/>
              </a:rPr>
              <a:t>früh.</a:t>
            </a:r>
            <a:endParaRPr sz="1600" dirty="0">
              <a:latin typeface="Tahoma"/>
              <a:cs typeface="Tahoma"/>
            </a:endParaRPr>
          </a:p>
          <a:p>
            <a:pPr marL="354965" algn="just">
              <a:lnSpc>
                <a:spcPts val="1695"/>
              </a:lnSpc>
            </a:pPr>
            <a:r>
              <a:rPr sz="1600" spc="-10" dirty="0">
                <a:solidFill>
                  <a:srgbClr val="FF0000"/>
                </a:solidFill>
                <a:latin typeface="Tahoma"/>
                <a:cs typeface="Tahoma"/>
              </a:rPr>
              <a:t>Die </a:t>
            </a:r>
            <a:r>
              <a:rPr sz="1600" spc="-5" dirty="0">
                <a:solidFill>
                  <a:srgbClr val="FF0000"/>
                </a:solidFill>
                <a:latin typeface="Tahoma"/>
                <a:cs typeface="Tahoma"/>
              </a:rPr>
              <a:t>Anmeldung erfolgt </a:t>
            </a:r>
            <a:r>
              <a:rPr sz="1600" spc="-10" dirty="0">
                <a:solidFill>
                  <a:srgbClr val="FF0000"/>
                </a:solidFill>
                <a:latin typeface="Tahoma"/>
                <a:cs typeface="Tahoma"/>
              </a:rPr>
              <a:t>ausschließlich </a:t>
            </a:r>
            <a:r>
              <a:rPr sz="1600" spc="-5" dirty="0">
                <a:solidFill>
                  <a:srgbClr val="FF0000"/>
                </a:solidFill>
                <a:latin typeface="Tahoma"/>
                <a:cs typeface="Tahoma"/>
              </a:rPr>
              <a:t>via </a:t>
            </a:r>
            <a:r>
              <a:rPr sz="1600" spc="-10" dirty="0">
                <a:solidFill>
                  <a:srgbClr val="FF0000"/>
                </a:solidFill>
                <a:latin typeface="Tahoma"/>
                <a:cs typeface="Tahoma"/>
              </a:rPr>
              <a:t>E-Mail</a:t>
            </a:r>
            <a:r>
              <a:rPr sz="1600" spc="155" dirty="0">
                <a:solidFill>
                  <a:srgbClr val="FF0000"/>
                </a:solidFill>
                <a:latin typeface="Tahoma"/>
                <a:cs typeface="Tahoma"/>
              </a:rPr>
              <a:t> </a:t>
            </a:r>
            <a:endParaRPr lang="de-DE" sz="1600" spc="155" dirty="0">
              <a:solidFill>
                <a:srgbClr val="FF0000"/>
              </a:solidFill>
              <a:latin typeface="Tahoma"/>
              <a:cs typeface="Tahoma"/>
            </a:endParaRPr>
          </a:p>
          <a:p>
            <a:pPr marL="354965" algn="just">
              <a:lnSpc>
                <a:spcPts val="1695"/>
              </a:lnSpc>
            </a:pPr>
            <a:r>
              <a:rPr sz="1600" u="sng" spc="-5" dirty="0" err="1">
                <a:solidFill>
                  <a:srgbClr val="FF0000"/>
                </a:solidFill>
                <a:uFill>
                  <a:solidFill>
                    <a:srgbClr val="FF0000"/>
                  </a:solidFill>
                </a:uFill>
                <a:latin typeface="Tahoma"/>
                <a:cs typeface="Tahoma"/>
                <a:hlinkClick r:id="rId2"/>
              </a:rPr>
              <a:t>ba</a:t>
            </a:r>
            <a:r>
              <a:rPr sz="1600" u="sng" spc="-5" dirty="0">
                <a:solidFill>
                  <a:srgbClr val="FF0000"/>
                </a:solidFill>
                <a:uFill>
                  <a:solidFill>
                    <a:srgbClr val="FF0000"/>
                  </a:solidFill>
                </a:uFill>
                <a:latin typeface="Tahoma"/>
                <a:cs typeface="Tahoma"/>
                <a:hlinkClick r:id="rId2"/>
              </a:rPr>
              <a:t>-</a:t>
            </a:r>
            <a:r>
              <a:rPr lang="de-DE" sz="1600" u="sng" spc="-5" dirty="0">
                <a:solidFill>
                  <a:srgbClr val="FF0000"/>
                </a:solidFill>
                <a:uFill>
                  <a:solidFill>
                    <a:srgbClr val="FF0000"/>
                  </a:solidFill>
                </a:uFill>
                <a:latin typeface="Tahoma"/>
                <a:cs typeface="Tahoma"/>
              </a:rPr>
              <a:t>ska@polsoz.fu-berlin.de</a:t>
            </a:r>
            <a:endParaRPr sz="1600" dirty="0">
              <a:latin typeface="Tahoma"/>
              <a:cs typeface="Tahoma"/>
            </a:endParaRPr>
          </a:p>
          <a:p>
            <a:pPr>
              <a:lnSpc>
                <a:spcPct val="100000"/>
              </a:lnSpc>
              <a:spcBef>
                <a:spcPts val="20"/>
              </a:spcBef>
            </a:pPr>
            <a:endParaRPr sz="1900" dirty="0">
              <a:latin typeface="Tahoma"/>
              <a:cs typeface="Tahoma"/>
            </a:endParaRPr>
          </a:p>
          <a:p>
            <a:pPr marL="355600" indent="-342900">
              <a:lnSpc>
                <a:spcPts val="2070"/>
              </a:lnSpc>
              <a:spcBef>
                <a:spcPts val="5"/>
              </a:spcBef>
              <a:buClr>
                <a:srgbClr val="3333CC"/>
              </a:buClr>
              <a:buSzPct val="58333"/>
              <a:buFont typeface="Wingdings"/>
              <a:buChar char=""/>
              <a:tabLst>
                <a:tab pos="354965" algn="l"/>
                <a:tab pos="355600" algn="l"/>
              </a:tabLst>
            </a:pPr>
            <a:r>
              <a:rPr sz="1800" b="1" spc="-5" dirty="0" err="1">
                <a:latin typeface="Tahoma"/>
                <a:cs typeface="Tahoma"/>
              </a:rPr>
              <a:t>Meldetermin</a:t>
            </a:r>
            <a:r>
              <a:rPr sz="1800" b="1" spc="-5" dirty="0">
                <a:latin typeface="Tahoma"/>
                <a:cs typeface="Tahoma"/>
              </a:rPr>
              <a:t> </a:t>
            </a:r>
            <a:r>
              <a:rPr sz="1800" b="1" spc="-5" dirty="0" err="1">
                <a:latin typeface="Tahoma"/>
                <a:cs typeface="Tahoma"/>
              </a:rPr>
              <a:t>im</a:t>
            </a:r>
            <a:r>
              <a:rPr sz="1800" b="1" spc="-5" dirty="0">
                <a:latin typeface="Tahoma"/>
                <a:cs typeface="Tahoma"/>
              </a:rPr>
              <a:t> </a:t>
            </a:r>
            <a:r>
              <a:rPr lang="de-DE" sz="1800" b="1" spc="-5" dirty="0">
                <a:latin typeface="Tahoma"/>
                <a:cs typeface="Tahoma"/>
              </a:rPr>
              <a:t>Wintersemester 2024/2025</a:t>
            </a:r>
            <a:endParaRPr sz="1800" dirty="0">
              <a:latin typeface="Tahoma"/>
              <a:cs typeface="Tahoma"/>
            </a:endParaRPr>
          </a:p>
          <a:p>
            <a:pPr>
              <a:spcBef>
                <a:spcPts val="30"/>
              </a:spcBef>
            </a:pPr>
            <a:r>
              <a:rPr lang="de-DE" dirty="0">
                <a:solidFill>
                  <a:srgbClr val="008000"/>
                </a:solidFill>
                <a:latin typeface="Tahoma" panose="020B0604030504040204" pitchFamily="34" charset="0"/>
                <a:ea typeface="Tahoma" panose="020B0604030504040204" pitchFamily="34" charset="0"/>
              </a:rPr>
              <a:t>     </a:t>
            </a:r>
            <a:r>
              <a:rPr lang="de-DE" sz="1800" dirty="0">
                <a:solidFill>
                  <a:srgbClr val="008000"/>
                </a:solidFill>
                <a:effectLst/>
                <a:latin typeface="Tahoma" panose="020B0604030504040204" pitchFamily="34" charset="0"/>
                <a:ea typeface="Tahoma" panose="020B0604030504040204" pitchFamily="34" charset="0"/>
              </a:rPr>
              <a:t>14. Mai 2024</a:t>
            </a:r>
            <a:endParaRPr lang="de-DE" dirty="0">
              <a:solidFill>
                <a:srgbClr val="008000"/>
              </a:solidFill>
              <a:latin typeface="Tahoma" panose="020B0604030504040204" pitchFamily="34" charset="0"/>
              <a:ea typeface="Tahoma" panose="020B0604030504040204" pitchFamily="34" charset="0"/>
            </a:endParaRPr>
          </a:p>
          <a:p>
            <a:pPr>
              <a:spcBef>
                <a:spcPts val="30"/>
              </a:spcBef>
            </a:pPr>
            <a:endParaRPr sz="2100" dirty="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3" name="object 3"/>
          <p:cNvSpPr/>
          <p:nvPr/>
        </p:nvSpPr>
        <p:spPr>
          <a:xfrm>
            <a:off x="800100" y="1098803"/>
            <a:ext cx="329183"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5" name="object 5"/>
          <p:cNvSpPr/>
          <p:nvPr/>
        </p:nvSpPr>
        <p:spPr>
          <a:xfrm>
            <a:off x="126492" y="1447800"/>
            <a:ext cx="560831" cy="42214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7" name="object 7"/>
          <p:cNvSpPr/>
          <p:nvPr/>
        </p:nvSpPr>
        <p:spPr>
          <a:xfrm>
            <a:off x="443483" y="1781555"/>
            <a:ext cx="8226552" cy="3200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11352" y="214884"/>
            <a:ext cx="8033003" cy="1780031"/>
          </a:xfrm>
          <a:prstGeom prst="rect">
            <a:avLst/>
          </a:prstGeom>
          <a:blipFill>
            <a:blip r:embed="rId5"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150619" y="273812"/>
            <a:ext cx="7793990" cy="1367790"/>
          </a:xfrm>
          <a:prstGeom prst="rect">
            <a:avLst/>
          </a:prstGeom>
        </p:spPr>
        <p:txBody>
          <a:bodyPr vert="horz" wrap="square" lIns="0" tIns="12700" rIns="0" bIns="0" rtlCol="0">
            <a:spAutoFit/>
          </a:bodyPr>
          <a:lstStyle/>
          <a:p>
            <a:pPr marL="91440" marR="2009139">
              <a:lnSpc>
                <a:spcPct val="100000"/>
              </a:lnSpc>
              <a:spcBef>
                <a:spcPts val="100"/>
              </a:spcBef>
            </a:pPr>
            <a:r>
              <a:rPr sz="4400" dirty="0">
                <a:solidFill>
                  <a:srgbClr val="0000B4"/>
                </a:solidFill>
              </a:rPr>
              <a:t>Erst- und</a:t>
            </a:r>
            <a:r>
              <a:rPr sz="4400" spc="-80" dirty="0">
                <a:solidFill>
                  <a:srgbClr val="0000B4"/>
                </a:solidFill>
              </a:rPr>
              <a:t> </a:t>
            </a:r>
            <a:r>
              <a:rPr sz="4400" spc="-5" dirty="0">
                <a:solidFill>
                  <a:srgbClr val="0000B4"/>
                </a:solidFill>
              </a:rPr>
              <a:t>Zweitprüfer/-  betreuer*in</a:t>
            </a:r>
            <a:endParaRPr sz="4400"/>
          </a:p>
        </p:txBody>
      </p:sp>
      <p:sp>
        <p:nvSpPr>
          <p:cNvPr id="10" name="object 10"/>
          <p:cNvSpPr txBox="1"/>
          <p:nvPr/>
        </p:nvSpPr>
        <p:spPr>
          <a:xfrm>
            <a:off x="330259" y="1994344"/>
            <a:ext cx="8548370" cy="3120085"/>
          </a:xfrm>
          <a:prstGeom prst="rect">
            <a:avLst/>
          </a:prstGeom>
        </p:spPr>
        <p:txBody>
          <a:bodyPr vert="horz" wrap="square" lIns="0" tIns="67310" rIns="0" bIns="0" rtlCol="0">
            <a:spAutoFit/>
          </a:bodyPr>
          <a:lstStyle/>
          <a:p>
            <a:pPr marL="12700" algn="just">
              <a:lnSpc>
                <a:spcPct val="100000"/>
              </a:lnSpc>
              <a:spcBef>
                <a:spcPts val="530"/>
              </a:spcBef>
            </a:pPr>
            <a:r>
              <a:rPr sz="1800" spc="-5" dirty="0">
                <a:solidFill>
                  <a:srgbClr val="0000B4"/>
                </a:solidFill>
                <a:latin typeface="Tahoma"/>
                <a:cs typeface="Tahoma"/>
              </a:rPr>
              <a:t>Erstprüfer/-betreuer*innen UND Zweitprüfer/-betreuer*innen </a:t>
            </a:r>
            <a:r>
              <a:rPr sz="1800" dirty="0">
                <a:solidFill>
                  <a:srgbClr val="0000B4"/>
                </a:solidFill>
                <a:latin typeface="Tahoma"/>
                <a:cs typeface="Tahoma"/>
              </a:rPr>
              <a:t>der</a:t>
            </a:r>
            <a:r>
              <a:rPr sz="1800" spc="75" dirty="0">
                <a:solidFill>
                  <a:srgbClr val="0000B4"/>
                </a:solidFill>
                <a:latin typeface="Tahoma"/>
                <a:cs typeface="Tahoma"/>
              </a:rPr>
              <a:t> </a:t>
            </a:r>
            <a:r>
              <a:rPr sz="1800" spc="-5" dirty="0">
                <a:solidFill>
                  <a:srgbClr val="0000B4"/>
                </a:solidFill>
                <a:latin typeface="Tahoma"/>
                <a:cs typeface="Tahoma"/>
              </a:rPr>
              <a:t>Bachelorarbeit</a:t>
            </a:r>
            <a:endParaRPr sz="1800"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endParaRPr sz="600" dirty="0">
              <a:latin typeface="Tahoma"/>
              <a:cs typeface="Tahoma"/>
            </a:endParaRPr>
          </a:p>
          <a:p>
            <a:pPr marL="354965" marR="5715" indent="-342900" algn="just">
              <a:lnSpc>
                <a:spcPct val="100000"/>
              </a:lnSpc>
              <a:buClr>
                <a:srgbClr val="3333CC"/>
              </a:buClr>
              <a:buSzPct val="60000"/>
              <a:buFont typeface="Wingdings"/>
              <a:buChar char=""/>
              <a:tabLst>
                <a:tab pos="355600" algn="l"/>
              </a:tabLst>
            </a:pPr>
            <a:r>
              <a:rPr lang="de-DE" sz="1500" spc="-5" dirty="0">
                <a:latin typeface="Tahoma"/>
                <a:cs typeface="Tahoma"/>
              </a:rPr>
              <a:t>Die Bachelorarbeit ist von zwei Prüfungsberechtigten zu bewerten, die vom Prüfungsausschuss bestellt werden. Eine oder einer der beiden Prüfungsberechtigten soll die Betreuerin oder der Betreuer der Bachelorarbeit sein. Für die Betreuerin oder den Betreuer der Bachelorarbeit kann die Kandidatin oder der Kandidat einen Vorschlag einreichen. Der Vorschlag begründet keinen Anspruch.</a:t>
            </a:r>
            <a:endParaRPr sz="600" dirty="0">
              <a:latin typeface="Tahoma"/>
              <a:cs typeface="Tahoma"/>
            </a:endParaRPr>
          </a:p>
          <a:p>
            <a:pPr marL="355600" marR="8255" indent="-342900" algn="just">
              <a:lnSpc>
                <a:spcPct val="100000"/>
              </a:lnSpc>
              <a:buClr>
                <a:srgbClr val="3333CC"/>
              </a:buClr>
              <a:buSzPct val="60000"/>
              <a:buFont typeface="Wingdings"/>
              <a:buChar char=""/>
              <a:tabLst>
                <a:tab pos="355600" algn="l"/>
              </a:tabLst>
            </a:pPr>
            <a:r>
              <a:rPr sz="1500" spc="-5" dirty="0">
                <a:latin typeface="Tahoma"/>
                <a:cs typeface="Tahoma"/>
              </a:rPr>
              <a:t>Externe Prüfer*innen </a:t>
            </a:r>
            <a:r>
              <a:rPr sz="1500" spc="-5" dirty="0" err="1">
                <a:latin typeface="Tahoma"/>
                <a:cs typeface="Tahoma"/>
              </a:rPr>
              <a:t>können</a:t>
            </a:r>
            <a:r>
              <a:rPr sz="1500" spc="-5" dirty="0">
                <a:latin typeface="Tahoma"/>
                <a:cs typeface="Tahoma"/>
              </a:rPr>
              <a:t> </a:t>
            </a:r>
            <a:r>
              <a:rPr sz="1500" spc="-5" dirty="0" err="1">
                <a:latin typeface="Tahoma"/>
                <a:cs typeface="Tahoma"/>
              </a:rPr>
              <a:t>vorgeschlagen</a:t>
            </a:r>
            <a:r>
              <a:rPr sz="1500" spc="-5" dirty="0">
                <a:latin typeface="Tahoma"/>
                <a:cs typeface="Tahoma"/>
              </a:rPr>
              <a:t> werden, sofern </a:t>
            </a:r>
            <a:r>
              <a:rPr sz="1500" dirty="0">
                <a:latin typeface="Tahoma"/>
                <a:cs typeface="Tahoma"/>
              </a:rPr>
              <a:t>sie an  </a:t>
            </a:r>
            <a:r>
              <a:rPr sz="1500" spc="-5" dirty="0">
                <a:latin typeface="Tahoma"/>
                <a:cs typeface="Tahoma"/>
              </a:rPr>
              <a:t>einer anderen Institution prüfungsberechtigt sind. Darüber </a:t>
            </a:r>
            <a:r>
              <a:rPr sz="1500" dirty="0">
                <a:latin typeface="Tahoma"/>
                <a:cs typeface="Tahoma"/>
              </a:rPr>
              <a:t>ist </a:t>
            </a:r>
            <a:r>
              <a:rPr sz="1500" spc="-5" dirty="0">
                <a:latin typeface="Tahoma"/>
                <a:cs typeface="Tahoma"/>
              </a:rPr>
              <a:t>ein </a:t>
            </a:r>
            <a:r>
              <a:rPr sz="1500" spc="-10" dirty="0">
                <a:latin typeface="Tahoma"/>
                <a:cs typeface="Tahoma"/>
              </a:rPr>
              <a:t>offizieller </a:t>
            </a:r>
            <a:r>
              <a:rPr sz="1500" spc="-5" dirty="0">
                <a:latin typeface="Tahoma"/>
                <a:cs typeface="Tahoma"/>
              </a:rPr>
              <a:t>Nachweis bei der   Anmeldung </a:t>
            </a:r>
            <a:r>
              <a:rPr sz="1500" dirty="0">
                <a:latin typeface="Tahoma"/>
                <a:cs typeface="Tahoma"/>
              </a:rPr>
              <a:t>zur </a:t>
            </a:r>
            <a:r>
              <a:rPr sz="1500" spc="-5" dirty="0">
                <a:latin typeface="Tahoma"/>
                <a:cs typeface="Tahoma"/>
              </a:rPr>
              <a:t>Bachelorarbeit</a:t>
            </a:r>
            <a:r>
              <a:rPr sz="1500" spc="-40" dirty="0">
                <a:latin typeface="Tahoma"/>
                <a:cs typeface="Tahoma"/>
              </a:rPr>
              <a:t> </a:t>
            </a:r>
            <a:r>
              <a:rPr sz="1500" spc="-5" dirty="0" err="1">
                <a:latin typeface="Tahoma"/>
                <a:cs typeface="Tahoma"/>
              </a:rPr>
              <a:t>einzureichen</a:t>
            </a:r>
            <a:r>
              <a:rPr sz="1500" spc="-5" dirty="0">
                <a:latin typeface="Tahoma"/>
                <a:cs typeface="Tahoma"/>
              </a:rPr>
              <a:t>!</a:t>
            </a:r>
            <a:endParaRPr lang="de-DE" sz="1500" spc="-5" dirty="0">
              <a:latin typeface="Tahoma"/>
              <a:cs typeface="Tahoma"/>
            </a:endParaRPr>
          </a:p>
          <a:p>
            <a:pPr marL="355600" marR="8255" indent="-342900" algn="just">
              <a:lnSpc>
                <a:spcPct val="100000"/>
              </a:lnSpc>
              <a:buClr>
                <a:srgbClr val="3333CC"/>
              </a:buClr>
              <a:buSzPct val="60000"/>
              <a:buFont typeface="Wingdings"/>
              <a:buChar char=""/>
              <a:tabLst>
                <a:tab pos="355600" algn="l"/>
              </a:tabLst>
            </a:pPr>
            <a:endParaRPr sz="600" dirty="0">
              <a:latin typeface="Tahoma"/>
              <a:cs typeface="Tahoma"/>
            </a:endParaRPr>
          </a:p>
          <a:p>
            <a:pPr marL="355600" marR="320675" indent="-342900">
              <a:lnSpc>
                <a:spcPct val="100000"/>
              </a:lnSpc>
              <a:buClr>
                <a:srgbClr val="3333CC"/>
              </a:buClr>
              <a:buSzPct val="60000"/>
              <a:buFont typeface="Wingdings"/>
              <a:buChar char=""/>
              <a:tabLst>
                <a:tab pos="354965" algn="l"/>
                <a:tab pos="355600" algn="l"/>
              </a:tabLst>
            </a:pPr>
            <a:r>
              <a:rPr sz="1500" dirty="0">
                <a:latin typeface="Tahoma"/>
                <a:cs typeface="Tahoma"/>
              </a:rPr>
              <a:t>Die </a:t>
            </a:r>
            <a:r>
              <a:rPr sz="1500" b="1" spc="-5" dirty="0">
                <a:latin typeface="Tahoma"/>
                <a:cs typeface="Tahoma"/>
              </a:rPr>
              <a:t>verbindliche Prüferbestellung erfolgt </a:t>
            </a:r>
            <a:r>
              <a:rPr sz="1500" dirty="0">
                <a:latin typeface="Tahoma"/>
                <a:cs typeface="Tahoma"/>
              </a:rPr>
              <a:t>abschließend </a:t>
            </a:r>
            <a:r>
              <a:rPr sz="1500" spc="-5" dirty="0">
                <a:latin typeface="Tahoma"/>
                <a:cs typeface="Tahoma"/>
              </a:rPr>
              <a:t>durch den </a:t>
            </a:r>
            <a:r>
              <a:rPr sz="1500" b="1" spc="-5" dirty="0">
                <a:latin typeface="Tahoma"/>
                <a:cs typeface="Tahoma"/>
              </a:rPr>
              <a:t>Prüfungsausschuss.  </a:t>
            </a:r>
            <a:r>
              <a:rPr sz="1500" dirty="0">
                <a:latin typeface="Tahoma"/>
                <a:cs typeface="Tahoma"/>
              </a:rPr>
              <a:t>Diese </a:t>
            </a:r>
            <a:r>
              <a:rPr sz="1500" spc="-5" dirty="0">
                <a:latin typeface="Tahoma"/>
                <a:cs typeface="Tahoma"/>
              </a:rPr>
              <a:t>kann </a:t>
            </a:r>
            <a:r>
              <a:rPr sz="1500" dirty="0">
                <a:latin typeface="Tahoma"/>
                <a:cs typeface="Tahoma"/>
              </a:rPr>
              <a:t>in </a:t>
            </a:r>
            <a:r>
              <a:rPr sz="1500" spc="-5" dirty="0">
                <a:latin typeface="Tahoma"/>
                <a:cs typeface="Tahoma"/>
              </a:rPr>
              <a:t>Einzelfällen abweichend von den </a:t>
            </a:r>
            <a:r>
              <a:rPr sz="1500" dirty="0">
                <a:latin typeface="Tahoma"/>
                <a:cs typeface="Tahoma"/>
              </a:rPr>
              <a:t>im Themenblatt </a:t>
            </a:r>
            <a:r>
              <a:rPr sz="1500" spc="-5" dirty="0">
                <a:latin typeface="Tahoma"/>
                <a:cs typeface="Tahoma"/>
              </a:rPr>
              <a:t>genannten Wunschpersonen  </a:t>
            </a:r>
            <a:r>
              <a:rPr sz="1500" dirty="0">
                <a:latin typeface="Tahoma"/>
                <a:cs typeface="Tahoma"/>
              </a:rPr>
              <a:t>sein.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978852" y="1845691"/>
            <a:ext cx="6641148" cy="321242"/>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lang="de-DE" sz="2000" spc="-5" dirty="0">
                <a:solidFill>
                  <a:srgbClr val="0000B4"/>
                </a:solidFill>
                <a:latin typeface="Tahoma"/>
                <a:cs typeface="Tahoma"/>
              </a:rPr>
              <a:t>Das Thema und </a:t>
            </a:r>
            <a:r>
              <a:rPr sz="2000" spc="-5" dirty="0" err="1">
                <a:solidFill>
                  <a:srgbClr val="0000B4"/>
                </a:solidFill>
                <a:latin typeface="Tahoma"/>
                <a:cs typeface="Tahoma"/>
              </a:rPr>
              <a:t>Beginn</a:t>
            </a:r>
            <a:r>
              <a:rPr sz="2000" spc="-5" dirty="0">
                <a:solidFill>
                  <a:srgbClr val="0000B4"/>
                </a:solidFill>
                <a:latin typeface="Tahoma"/>
                <a:cs typeface="Tahoma"/>
              </a:rPr>
              <a:t> </a:t>
            </a:r>
            <a:r>
              <a:rPr sz="2000" dirty="0">
                <a:solidFill>
                  <a:srgbClr val="0000B4"/>
                </a:solidFill>
                <a:latin typeface="Tahoma"/>
                <a:cs typeface="Tahoma"/>
              </a:rPr>
              <a:t>der</a:t>
            </a:r>
            <a:r>
              <a:rPr sz="2000" spc="-35" dirty="0">
                <a:solidFill>
                  <a:srgbClr val="0000B4"/>
                </a:solidFill>
                <a:latin typeface="Tahoma"/>
                <a:cs typeface="Tahoma"/>
              </a:rPr>
              <a:t> </a:t>
            </a:r>
            <a:r>
              <a:rPr sz="2000" spc="-5" dirty="0">
                <a:solidFill>
                  <a:srgbClr val="0000B4"/>
                </a:solidFill>
                <a:latin typeface="Tahoma"/>
                <a:cs typeface="Tahoma"/>
              </a:rPr>
              <a:t>Bearbeitungsfrist</a:t>
            </a:r>
            <a:endParaRPr sz="2000" dirty="0">
              <a:latin typeface="Tahoma"/>
              <a:cs typeface="Tahoma"/>
            </a:endParaRPr>
          </a:p>
        </p:txBody>
      </p:sp>
      <p:sp>
        <p:nvSpPr>
          <p:cNvPr id="4" name="object 4"/>
          <p:cNvSpPr txBox="1"/>
          <p:nvPr/>
        </p:nvSpPr>
        <p:spPr>
          <a:xfrm>
            <a:off x="1321752" y="2132202"/>
            <a:ext cx="6397625" cy="223520"/>
          </a:xfrm>
          <a:prstGeom prst="rect">
            <a:avLst/>
          </a:prstGeom>
        </p:spPr>
        <p:txBody>
          <a:bodyPr vert="horz" wrap="square" lIns="0" tIns="12065" rIns="0" bIns="0" rtlCol="0">
            <a:spAutoFit/>
          </a:bodyPr>
          <a:lstStyle/>
          <a:p>
            <a:pPr marL="12700">
              <a:lnSpc>
                <a:spcPct val="100000"/>
              </a:lnSpc>
              <a:spcBef>
                <a:spcPts val="95"/>
              </a:spcBef>
            </a:pPr>
            <a:r>
              <a:rPr sz="1300" b="1" spc="-5" dirty="0">
                <a:latin typeface="Tahoma"/>
                <a:cs typeface="Tahoma"/>
              </a:rPr>
              <a:t>Die Ausgabe des </a:t>
            </a:r>
            <a:r>
              <a:rPr sz="1300" b="1" spc="-10" dirty="0">
                <a:latin typeface="Tahoma"/>
                <a:cs typeface="Tahoma"/>
              </a:rPr>
              <a:t>Themas </a:t>
            </a:r>
            <a:r>
              <a:rPr sz="1300" b="1" spc="-5" dirty="0">
                <a:latin typeface="Tahoma"/>
                <a:cs typeface="Tahoma"/>
              </a:rPr>
              <a:t>UND </a:t>
            </a:r>
            <a:r>
              <a:rPr sz="1300" b="1" u="heavy" spc="-5" dirty="0">
                <a:uFill>
                  <a:solidFill>
                    <a:srgbClr val="000000"/>
                  </a:solidFill>
                </a:uFill>
                <a:latin typeface="Tahoma"/>
                <a:cs typeface="Tahoma"/>
              </a:rPr>
              <a:t>Beginn der Bearbeitungsfrist </a:t>
            </a:r>
            <a:r>
              <a:rPr sz="1300" b="1" dirty="0">
                <a:latin typeface="Tahoma"/>
                <a:cs typeface="Tahoma"/>
              </a:rPr>
              <a:t>ist </a:t>
            </a:r>
            <a:r>
              <a:rPr sz="1300" b="1" spc="-10" dirty="0">
                <a:latin typeface="Tahoma"/>
                <a:cs typeface="Tahoma"/>
              </a:rPr>
              <a:t>und </a:t>
            </a:r>
            <a:r>
              <a:rPr sz="1300" b="1" spc="-5" dirty="0">
                <a:latin typeface="Tahoma"/>
                <a:cs typeface="Tahoma"/>
              </a:rPr>
              <a:t>findet</a:t>
            </a:r>
            <a:r>
              <a:rPr sz="1300" b="1" spc="120" dirty="0">
                <a:latin typeface="Tahoma"/>
                <a:cs typeface="Tahoma"/>
              </a:rPr>
              <a:t> </a:t>
            </a:r>
            <a:r>
              <a:rPr sz="1300" b="1" spc="-5" dirty="0">
                <a:latin typeface="Tahoma"/>
                <a:cs typeface="Tahoma"/>
              </a:rPr>
              <a:t>am</a:t>
            </a:r>
            <a:endParaRPr sz="1300">
              <a:latin typeface="Tahoma"/>
              <a:cs typeface="Tahoma"/>
            </a:endParaRPr>
          </a:p>
        </p:txBody>
      </p:sp>
      <p:sp>
        <p:nvSpPr>
          <p:cNvPr id="5" name="object 5"/>
          <p:cNvSpPr txBox="1"/>
          <p:nvPr/>
        </p:nvSpPr>
        <p:spPr>
          <a:xfrm>
            <a:off x="1436052" y="2528442"/>
            <a:ext cx="3543300" cy="212238"/>
          </a:xfrm>
          <a:prstGeom prst="rect">
            <a:avLst/>
          </a:prstGeom>
        </p:spPr>
        <p:txBody>
          <a:bodyPr vert="horz" wrap="square" lIns="0" tIns="12065" rIns="0" bIns="0" rtlCol="0">
            <a:spAutoFit/>
          </a:bodyPr>
          <a:lstStyle/>
          <a:p>
            <a:pPr marL="299085" indent="-287020">
              <a:lnSpc>
                <a:spcPct val="100000"/>
              </a:lnSpc>
              <a:spcBef>
                <a:spcPts val="95"/>
              </a:spcBef>
              <a:buClr>
                <a:srgbClr val="FF0000"/>
              </a:buClr>
              <a:buSzPct val="53846"/>
              <a:buFont typeface="Wingdings"/>
              <a:buChar char=""/>
              <a:tabLst>
                <a:tab pos="299085" algn="l"/>
                <a:tab pos="299720" algn="l"/>
              </a:tabLst>
            </a:pPr>
            <a:r>
              <a:rPr lang="de-DE" sz="1300" b="1" u="heavy" spc="-5" dirty="0">
                <a:solidFill>
                  <a:srgbClr val="007153"/>
                </a:solidFill>
                <a:uFill>
                  <a:solidFill>
                    <a:srgbClr val="007153"/>
                  </a:solidFill>
                </a:uFill>
                <a:latin typeface="Tahoma"/>
                <a:cs typeface="Tahoma"/>
              </a:rPr>
              <a:t>05. November 2024</a:t>
            </a:r>
            <a:r>
              <a:rPr sz="1050" b="1" i="1" u="heavy" spc="-45" dirty="0">
                <a:solidFill>
                  <a:srgbClr val="007153"/>
                </a:solidFill>
                <a:uFill>
                  <a:solidFill>
                    <a:srgbClr val="007153"/>
                  </a:solidFill>
                </a:uFill>
                <a:latin typeface="Tahoma"/>
                <a:cs typeface="Tahoma"/>
              </a:rPr>
              <a:t>(</a:t>
            </a:r>
            <a:r>
              <a:rPr sz="1050" b="1" i="1" u="heavy" spc="-45" dirty="0" err="1">
                <a:solidFill>
                  <a:srgbClr val="007153"/>
                </a:solidFill>
                <a:uFill>
                  <a:solidFill>
                    <a:srgbClr val="007153"/>
                  </a:solidFill>
                </a:uFill>
                <a:latin typeface="Tahoma"/>
                <a:cs typeface="Tahoma"/>
              </a:rPr>
              <a:t>Meldetermin</a:t>
            </a:r>
            <a:r>
              <a:rPr sz="1050" b="1" i="1" u="heavy" spc="-45" dirty="0">
                <a:solidFill>
                  <a:srgbClr val="007153"/>
                </a:solidFill>
                <a:uFill>
                  <a:solidFill>
                    <a:srgbClr val="007153"/>
                  </a:solidFill>
                </a:uFill>
                <a:latin typeface="Tahoma"/>
                <a:cs typeface="Tahoma"/>
              </a:rPr>
              <a:t> </a:t>
            </a:r>
            <a:r>
              <a:rPr sz="1050" b="1" i="1" u="heavy" spc="-70" dirty="0">
                <a:solidFill>
                  <a:srgbClr val="007153"/>
                </a:solidFill>
                <a:uFill>
                  <a:solidFill>
                    <a:srgbClr val="007153"/>
                  </a:solidFill>
                </a:uFill>
                <a:latin typeface="Tahoma"/>
                <a:cs typeface="Tahoma"/>
              </a:rPr>
              <a:t>1)</a:t>
            </a:r>
            <a:r>
              <a:rPr sz="1050" b="1" i="1" spc="10" dirty="0">
                <a:solidFill>
                  <a:srgbClr val="007153"/>
                </a:solidFill>
                <a:latin typeface="Tahoma"/>
                <a:cs typeface="Tahoma"/>
              </a:rPr>
              <a:t> </a:t>
            </a:r>
            <a:r>
              <a:rPr sz="1300" b="1" spc="-5" dirty="0">
                <a:latin typeface="Tahoma"/>
                <a:cs typeface="Tahoma"/>
              </a:rPr>
              <a:t>statt.</a:t>
            </a:r>
            <a:endParaRPr sz="1300" dirty="0">
              <a:latin typeface="Tahoma"/>
              <a:cs typeface="Tahoma"/>
            </a:endParaRPr>
          </a:p>
        </p:txBody>
      </p:sp>
      <p:sp>
        <p:nvSpPr>
          <p:cNvPr id="6" name="object 6"/>
          <p:cNvSpPr txBox="1"/>
          <p:nvPr/>
        </p:nvSpPr>
        <p:spPr>
          <a:xfrm>
            <a:off x="978852" y="2924682"/>
            <a:ext cx="7883525" cy="1671611"/>
          </a:xfrm>
          <a:prstGeom prst="rect">
            <a:avLst/>
          </a:prstGeom>
        </p:spPr>
        <p:txBody>
          <a:bodyPr vert="horz" wrap="square" lIns="0" tIns="34925" rIns="0" bIns="0" rtlCol="0">
            <a:spAutoFit/>
          </a:bodyPr>
          <a:lstStyle/>
          <a:p>
            <a:pPr marL="100330" marR="5080" algn="just">
              <a:lnSpc>
                <a:spcPts val="1400"/>
              </a:lnSpc>
              <a:spcBef>
                <a:spcPts val="275"/>
              </a:spcBef>
            </a:pPr>
            <a:r>
              <a:rPr lang="de-DE" sz="1400" spc="-5" dirty="0">
                <a:latin typeface="Calibri" panose="020F0502020204030204" pitchFamily="34" charset="0"/>
                <a:cs typeface="Calibri" panose="020F0502020204030204" pitchFamily="34" charset="0"/>
              </a:rPr>
              <a:t>Das eingereichte Thema (Gegenstand Ihrer wissenschaftlichen Untersuchung) sollte ein aussagekräftiges Bild Ihres Gesamtvorhabens vermitteln. Der Titel Ihrer Arbeit kann genauso lauten wie das Thema. Sie können ihn durch einen Untertitel ergänzen. Weder für die Änderung von Titel noch Untertitel brauchen Sie die Genehmigung durch die Prüfer*innen oder den Prüfungsausschuss. Nur das Thema können Sie nicht eigenständig ändern. </a:t>
            </a:r>
            <a:r>
              <a:rPr lang="de-DE" sz="1400" b="1" spc="-5" dirty="0">
                <a:solidFill>
                  <a:srgbClr val="FF0000"/>
                </a:solidFill>
                <a:latin typeface="Calibri" panose="020F0502020204030204" pitchFamily="34" charset="0"/>
                <a:cs typeface="Calibri" panose="020F0502020204030204" pitchFamily="34" charset="0"/>
              </a:rPr>
              <a:t>Bitte beachten Sie, dass auf Ihren späteren Abschlussdokumenten nur das durch den Prüfungsausschuss genehmigte und ausgegebene Thema (nicht der Titel) ausgewiesen wird.</a:t>
            </a:r>
          </a:p>
          <a:p>
            <a:pPr marL="355600" indent="-342900">
              <a:lnSpc>
                <a:spcPct val="100000"/>
              </a:lnSpc>
              <a:spcBef>
                <a:spcPts val="225"/>
              </a:spcBef>
              <a:buClr>
                <a:srgbClr val="3333CC"/>
              </a:buClr>
              <a:buSzPct val="60000"/>
              <a:buFont typeface="Wingdings"/>
              <a:buChar char=""/>
              <a:tabLst>
                <a:tab pos="354965" algn="l"/>
                <a:tab pos="355600" algn="l"/>
              </a:tabLst>
            </a:pPr>
            <a:r>
              <a:rPr sz="2000" spc="-5" dirty="0">
                <a:solidFill>
                  <a:srgbClr val="0000B4"/>
                </a:solidFill>
                <a:latin typeface="Tahoma"/>
                <a:cs typeface="Tahoma"/>
              </a:rPr>
              <a:t>Die Bearbeitungsfrist und Abgabetermine </a:t>
            </a:r>
            <a:r>
              <a:rPr sz="2000" dirty="0">
                <a:solidFill>
                  <a:srgbClr val="0000B4"/>
                </a:solidFill>
                <a:latin typeface="Tahoma"/>
                <a:cs typeface="Tahoma"/>
              </a:rPr>
              <a:t>der</a:t>
            </a:r>
            <a:r>
              <a:rPr sz="2000" spc="-55" dirty="0">
                <a:solidFill>
                  <a:srgbClr val="0000B4"/>
                </a:solidFill>
                <a:latin typeface="Tahoma"/>
                <a:cs typeface="Tahoma"/>
              </a:rPr>
              <a:t> </a:t>
            </a:r>
            <a:r>
              <a:rPr sz="2000" spc="-5" dirty="0">
                <a:solidFill>
                  <a:srgbClr val="0000B4"/>
                </a:solidFill>
                <a:latin typeface="Tahoma"/>
                <a:cs typeface="Tahoma"/>
              </a:rPr>
              <a:t>Arbeit</a:t>
            </a:r>
            <a:endParaRPr sz="2000" dirty="0">
              <a:latin typeface="Tahoma"/>
              <a:cs typeface="Tahoma"/>
            </a:endParaRPr>
          </a:p>
          <a:p>
            <a:pPr marL="100965" algn="just">
              <a:lnSpc>
                <a:spcPct val="100000"/>
              </a:lnSpc>
              <a:spcBef>
                <a:spcPts val="160"/>
              </a:spcBef>
            </a:pPr>
            <a:r>
              <a:rPr sz="1300" spc="-5" dirty="0">
                <a:latin typeface="Tahoma"/>
                <a:cs typeface="Tahoma"/>
              </a:rPr>
              <a:t>Sie beträgt gemäß B.A.-</a:t>
            </a:r>
            <a:r>
              <a:rPr sz="1300" spc="-5" dirty="0" err="1">
                <a:latin typeface="Tahoma"/>
                <a:cs typeface="Tahoma"/>
              </a:rPr>
              <a:t>Ordnung</a:t>
            </a:r>
            <a:r>
              <a:rPr lang="de-DE" sz="1300" spc="-5" dirty="0">
                <a:latin typeface="Tahoma"/>
                <a:cs typeface="Tahoma"/>
              </a:rPr>
              <a:t> (2018)</a:t>
            </a:r>
            <a:r>
              <a:rPr sz="1300" spc="-5" dirty="0">
                <a:latin typeface="Tahoma"/>
                <a:cs typeface="Tahoma"/>
              </a:rPr>
              <a:t> 1</a:t>
            </a:r>
            <a:r>
              <a:rPr lang="de-DE" sz="1300" spc="-5" dirty="0">
                <a:latin typeface="Tahoma"/>
                <a:cs typeface="Tahoma"/>
              </a:rPr>
              <a:t>5</a:t>
            </a:r>
            <a:r>
              <a:rPr sz="1300" spc="-5" dirty="0">
                <a:latin typeface="Tahoma"/>
                <a:cs typeface="Tahoma"/>
              </a:rPr>
              <a:t> </a:t>
            </a:r>
            <a:r>
              <a:rPr sz="1300" spc="-5" dirty="0" err="1">
                <a:latin typeface="Tahoma"/>
                <a:cs typeface="Tahoma"/>
              </a:rPr>
              <a:t>Wochen</a:t>
            </a:r>
            <a:r>
              <a:rPr sz="1300" spc="-5" dirty="0">
                <a:latin typeface="Tahoma"/>
                <a:cs typeface="Tahoma"/>
              </a:rPr>
              <a:t> </a:t>
            </a:r>
            <a:endParaRPr sz="1300" dirty="0">
              <a:latin typeface="Tahoma"/>
              <a:cs typeface="Tahoma"/>
            </a:endParaRPr>
          </a:p>
        </p:txBody>
      </p:sp>
      <p:sp>
        <p:nvSpPr>
          <p:cNvPr id="7" name="object 7"/>
          <p:cNvSpPr txBox="1"/>
          <p:nvPr/>
        </p:nvSpPr>
        <p:spPr>
          <a:xfrm>
            <a:off x="978852" y="4583125"/>
            <a:ext cx="3749675" cy="394339"/>
          </a:xfrm>
          <a:prstGeom prst="rect">
            <a:avLst/>
          </a:prstGeom>
        </p:spPr>
        <p:txBody>
          <a:bodyPr vert="horz" wrap="square" lIns="0" tIns="34925" rIns="0" bIns="0" rtlCol="0">
            <a:spAutoFit/>
          </a:bodyPr>
          <a:lstStyle/>
          <a:p>
            <a:pPr marL="299085" marR="5080" indent="-287020">
              <a:lnSpc>
                <a:spcPts val="1400"/>
              </a:lnSpc>
              <a:spcBef>
                <a:spcPts val="275"/>
              </a:spcBef>
              <a:buClr>
                <a:srgbClr val="FF0000"/>
              </a:buClr>
              <a:buSzPct val="53846"/>
              <a:buFont typeface="Wingdings"/>
              <a:buChar char=""/>
              <a:tabLst>
                <a:tab pos="299085" algn="l"/>
                <a:tab pos="299720" algn="l"/>
              </a:tabLst>
            </a:pPr>
            <a:r>
              <a:rPr sz="1300" b="1" u="heavy" spc="-5" dirty="0">
                <a:solidFill>
                  <a:srgbClr val="007153"/>
                </a:solidFill>
                <a:uFill>
                  <a:solidFill>
                    <a:srgbClr val="007153"/>
                  </a:solidFill>
                </a:uFill>
                <a:latin typeface="Tahoma"/>
                <a:cs typeface="Tahoma"/>
              </a:rPr>
              <a:t>Abgabe der Arbeit </a:t>
            </a:r>
            <a:r>
              <a:rPr sz="1300" b="1" u="heavy" spc="-10" dirty="0">
                <a:solidFill>
                  <a:srgbClr val="007153"/>
                </a:solidFill>
                <a:uFill>
                  <a:solidFill>
                    <a:srgbClr val="007153"/>
                  </a:solidFill>
                </a:uFill>
                <a:latin typeface="Tahoma"/>
                <a:cs typeface="Tahoma"/>
              </a:rPr>
              <a:t>für </a:t>
            </a:r>
            <a:r>
              <a:rPr sz="1300" b="1" u="heavy" spc="-5" dirty="0">
                <a:solidFill>
                  <a:srgbClr val="007153"/>
                </a:solidFill>
                <a:uFill>
                  <a:solidFill>
                    <a:srgbClr val="007153"/>
                  </a:solidFill>
                </a:uFill>
                <a:latin typeface="Tahoma"/>
                <a:cs typeface="Tahoma"/>
              </a:rPr>
              <a:t>1. Meldetermin </a:t>
            </a:r>
            <a:r>
              <a:rPr sz="1300" b="1" spc="-5" dirty="0">
                <a:solidFill>
                  <a:srgbClr val="007153"/>
                </a:solidFill>
                <a:latin typeface="Tahoma"/>
                <a:cs typeface="Tahoma"/>
              </a:rPr>
              <a:t> </a:t>
            </a:r>
            <a:r>
              <a:rPr sz="1300" spc="-5" dirty="0">
                <a:solidFill>
                  <a:srgbClr val="007153"/>
                </a:solidFill>
                <a:latin typeface="Tahoma"/>
                <a:cs typeface="Tahoma"/>
              </a:rPr>
              <a:t>nach BPO 201</a:t>
            </a:r>
            <a:r>
              <a:rPr lang="de-DE" sz="1300" spc="-5" dirty="0">
                <a:solidFill>
                  <a:srgbClr val="007153"/>
                </a:solidFill>
                <a:latin typeface="Tahoma"/>
                <a:cs typeface="Tahoma"/>
              </a:rPr>
              <a:t>8</a:t>
            </a:r>
            <a:r>
              <a:rPr sz="1300" spc="-5" dirty="0">
                <a:solidFill>
                  <a:srgbClr val="007153"/>
                </a:solidFill>
                <a:latin typeface="Tahoma"/>
                <a:cs typeface="Tahoma"/>
              </a:rPr>
              <a:t> </a:t>
            </a:r>
            <a:r>
              <a:rPr lang="de-DE" sz="1300" b="1" spc="-5" dirty="0">
                <a:solidFill>
                  <a:srgbClr val="007153"/>
                </a:solidFill>
                <a:latin typeface="Tahoma"/>
                <a:cs typeface="Tahoma"/>
              </a:rPr>
              <a:t>18.02.2025</a:t>
            </a:r>
            <a:endParaRPr lang="de-DE" sz="1350" b="1" i="1" spc="-30" dirty="0">
              <a:solidFill>
                <a:srgbClr val="007153"/>
              </a:solidFill>
              <a:latin typeface="Tahoma"/>
              <a:cs typeface="Tahoma"/>
            </a:endParaRPr>
          </a:p>
        </p:txBody>
      </p:sp>
      <p:sp>
        <p:nvSpPr>
          <p:cNvPr id="8" name="object 8"/>
          <p:cNvSpPr txBox="1"/>
          <p:nvPr/>
        </p:nvSpPr>
        <p:spPr>
          <a:xfrm>
            <a:off x="978852" y="5002809"/>
            <a:ext cx="7883525" cy="1451037"/>
          </a:xfrm>
          <a:prstGeom prst="rect">
            <a:avLst/>
          </a:prstGeom>
        </p:spPr>
        <p:txBody>
          <a:bodyPr vert="horz" wrap="square" lIns="0" tIns="32384" rIns="0" bIns="0" rtlCol="0">
            <a:spAutoFit/>
          </a:bodyPr>
          <a:lstStyle/>
          <a:p>
            <a:pPr marL="12700">
              <a:spcBef>
                <a:spcPts val="5"/>
              </a:spcBef>
            </a:pPr>
            <a:r>
              <a:rPr sz="1300" spc="-5" dirty="0">
                <a:latin typeface="Tahoma"/>
                <a:cs typeface="Tahoma"/>
              </a:rPr>
              <a:t>Die Arbeit </a:t>
            </a:r>
            <a:r>
              <a:rPr sz="1300" b="1" u="heavy" spc="-5" dirty="0">
                <a:uFill>
                  <a:solidFill>
                    <a:srgbClr val="000000"/>
                  </a:solidFill>
                </a:uFill>
                <a:latin typeface="Tahoma"/>
                <a:cs typeface="Tahoma"/>
              </a:rPr>
              <a:t>muss</a:t>
            </a:r>
            <a:r>
              <a:rPr sz="1300" b="1" spc="-5" dirty="0">
                <a:latin typeface="Tahoma"/>
                <a:cs typeface="Tahoma"/>
              </a:rPr>
              <a:t> </a:t>
            </a:r>
            <a:r>
              <a:rPr sz="1300" spc="-5" dirty="0">
                <a:latin typeface="Tahoma"/>
                <a:cs typeface="Tahoma"/>
              </a:rPr>
              <a:t>spätestens am Abgabetag bis 23.59 Uhr via E-Mail an</a:t>
            </a:r>
            <a:r>
              <a:rPr sz="1300" spc="210" dirty="0">
                <a:latin typeface="Tahoma"/>
                <a:cs typeface="Tahoma"/>
              </a:rPr>
              <a:t> </a:t>
            </a:r>
            <a:r>
              <a:rPr lang="de-DE" sz="1200" u="sng" dirty="0">
                <a:solidFill>
                  <a:srgbClr val="FF0000"/>
                </a:solidFill>
                <a:uFill>
                  <a:solidFill>
                    <a:srgbClr val="FF0000"/>
                  </a:solidFill>
                </a:uFill>
                <a:latin typeface="Tahoma"/>
                <a:cs typeface="Tahoma"/>
                <a:hlinkClick r:id="rId2"/>
              </a:rPr>
              <a:t>Ba</a:t>
            </a:r>
            <a:r>
              <a:rPr lang="de-DE" sz="1200" u="sng" dirty="0">
                <a:solidFill>
                  <a:srgbClr val="FF0000"/>
                </a:solidFill>
                <a:uFill>
                  <a:solidFill>
                    <a:srgbClr val="FF0000"/>
                  </a:solidFill>
                </a:uFill>
                <a:latin typeface="Tahoma"/>
                <a:cs typeface="Tahoma"/>
              </a:rPr>
              <a:t>-ska@polsoz.fu-berlin.de</a:t>
            </a:r>
            <a:endParaRPr lang="de-DE" sz="1200" dirty="0">
              <a:latin typeface="Tahoma"/>
              <a:cs typeface="Tahoma"/>
            </a:endParaRPr>
          </a:p>
          <a:p>
            <a:pPr marL="12700">
              <a:lnSpc>
                <a:spcPct val="100000"/>
              </a:lnSpc>
              <a:spcBef>
                <a:spcPts val="5"/>
              </a:spcBef>
            </a:pPr>
            <a:r>
              <a:rPr lang="de-DE" sz="1300" spc="-5" dirty="0">
                <a:latin typeface="Tahoma"/>
                <a:cs typeface="Tahoma"/>
              </a:rPr>
              <a:t>e</a:t>
            </a:r>
            <a:r>
              <a:rPr sz="1300" spc="-5" dirty="0" err="1">
                <a:latin typeface="Tahoma"/>
                <a:cs typeface="Tahoma"/>
              </a:rPr>
              <a:t>ingereicht</a:t>
            </a:r>
            <a:r>
              <a:rPr sz="1300" spc="-5" dirty="0">
                <a:latin typeface="Tahoma"/>
                <a:cs typeface="Tahoma"/>
              </a:rPr>
              <a:t> sein. </a:t>
            </a:r>
            <a:r>
              <a:rPr sz="1300" b="1" spc="-5" dirty="0">
                <a:latin typeface="Tahoma"/>
                <a:cs typeface="Tahoma"/>
              </a:rPr>
              <a:t>Nicht fristgerecht eingereichte Arbeiten müssen als nicht bestanden gewertet  </a:t>
            </a:r>
            <a:r>
              <a:rPr sz="1300" b="1" spc="-10" dirty="0" err="1">
                <a:latin typeface="Tahoma"/>
                <a:cs typeface="Tahoma"/>
              </a:rPr>
              <a:t>werden</a:t>
            </a:r>
            <a:r>
              <a:rPr sz="1300" spc="-10" dirty="0">
                <a:latin typeface="Tahoma"/>
                <a:cs typeface="Tahoma"/>
              </a:rPr>
              <a:t>.</a:t>
            </a:r>
            <a:endParaRPr lang="de-DE" sz="1300" spc="-10" dirty="0">
              <a:latin typeface="Tahoma"/>
              <a:cs typeface="Tahoma"/>
            </a:endParaRPr>
          </a:p>
          <a:p>
            <a:pPr marL="100330" marR="8255" algn="just">
              <a:lnSpc>
                <a:spcPts val="1400"/>
              </a:lnSpc>
              <a:spcBef>
                <a:spcPts val="335"/>
              </a:spcBef>
            </a:pPr>
            <a:r>
              <a:rPr sz="2000" spc="-5" dirty="0">
                <a:solidFill>
                  <a:srgbClr val="0000B4"/>
                </a:solidFill>
                <a:latin typeface="Tahoma"/>
                <a:cs typeface="Tahoma"/>
              </a:rPr>
              <a:t>Die</a:t>
            </a:r>
            <a:r>
              <a:rPr sz="2000" spc="5" dirty="0">
                <a:solidFill>
                  <a:srgbClr val="0000B4"/>
                </a:solidFill>
                <a:latin typeface="Tahoma"/>
                <a:cs typeface="Tahoma"/>
              </a:rPr>
              <a:t> </a:t>
            </a:r>
            <a:r>
              <a:rPr sz="2000" spc="-5" dirty="0">
                <a:solidFill>
                  <a:srgbClr val="0000B4"/>
                </a:solidFill>
                <a:latin typeface="Tahoma"/>
                <a:cs typeface="Tahoma"/>
              </a:rPr>
              <a:t>Begutachtung</a:t>
            </a:r>
            <a:endParaRPr sz="2000" dirty="0">
              <a:latin typeface="Tahoma"/>
              <a:cs typeface="Tahoma"/>
            </a:endParaRPr>
          </a:p>
          <a:p>
            <a:pPr marL="12700" marR="5080" algn="just">
              <a:lnSpc>
                <a:spcPct val="100000"/>
              </a:lnSpc>
              <a:spcBef>
                <a:spcPts val="5"/>
              </a:spcBef>
            </a:pPr>
            <a:r>
              <a:rPr sz="1300" spc="-5" dirty="0">
                <a:latin typeface="Tahoma"/>
                <a:cs typeface="Tahoma"/>
              </a:rPr>
              <a:t>Erst- </a:t>
            </a:r>
            <a:r>
              <a:rPr sz="1300" spc="-10" dirty="0">
                <a:latin typeface="Tahoma"/>
                <a:cs typeface="Tahoma"/>
              </a:rPr>
              <a:t>und </a:t>
            </a:r>
            <a:r>
              <a:rPr sz="1300" spc="-5" dirty="0">
                <a:latin typeface="Tahoma"/>
                <a:cs typeface="Tahoma"/>
              </a:rPr>
              <a:t>Zweitprüfer*innen </a:t>
            </a:r>
            <a:r>
              <a:rPr sz="1300" dirty="0">
                <a:latin typeface="Tahoma"/>
                <a:cs typeface="Tahoma"/>
              </a:rPr>
              <a:t>erstellen </a:t>
            </a:r>
            <a:r>
              <a:rPr sz="1300" spc="-5" dirty="0">
                <a:latin typeface="Tahoma"/>
                <a:cs typeface="Tahoma"/>
              </a:rPr>
              <a:t>voneinander </a:t>
            </a:r>
            <a:r>
              <a:rPr sz="1300" spc="-5" dirty="0" err="1">
                <a:latin typeface="Tahoma"/>
                <a:cs typeface="Tahoma"/>
              </a:rPr>
              <a:t>unabhängige</a:t>
            </a:r>
            <a:r>
              <a:rPr sz="1300" spc="-5" dirty="0">
                <a:latin typeface="Tahoma"/>
                <a:cs typeface="Tahoma"/>
              </a:rPr>
              <a:t> </a:t>
            </a:r>
            <a:r>
              <a:rPr lang="de-DE" sz="1300" spc="-5" dirty="0">
                <a:latin typeface="Tahoma"/>
                <a:cs typeface="Tahoma"/>
              </a:rPr>
              <a:t>Bewertungen</a:t>
            </a:r>
            <a:r>
              <a:rPr sz="1300" spc="-5" dirty="0">
                <a:latin typeface="Tahoma"/>
                <a:cs typeface="Tahoma"/>
              </a:rPr>
              <a:t>. Bei differierenden  Bewertungen gilt </a:t>
            </a:r>
            <a:r>
              <a:rPr sz="1300" dirty="0">
                <a:latin typeface="Tahoma"/>
                <a:cs typeface="Tahoma"/>
              </a:rPr>
              <a:t>das </a:t>
            </a:r>
            <a:r>
              <a:rPr sz="1300" spc="-5" dirty="0">
                <a:latin typeface="Tahoma"/>
                <a:cs typeface="Tahoma"/>
              </a:rPr>
              <a:t>arithmetische Mittel aus beiden Noten. </a:t>
            </a:r>
            <a:r>
              <a:rPr sz="1300" b="1" spc="-5" dirty="0">
                <a:latin typeface="Tahoma"/>
                <a:cs typeface="Tahoma"/>
              </a:rPr>
              <a:t>Sobald dem Prüfungsbüro beide  </a:t>
            </a:r>
            <a:r>
              <a:rPr sz="1300" b="1" spc="-10" dirty="0">
                <a:latin typeface="Tahoma"/>
                <a:cs typeface="Tahoma"/>
              </a:rPr>
              <a:t>Bewertungen </a:t>
            </a:r>
            <a:r>
              <a:rPr sz="1300" b="1" spc="-5" dirty="0">
                <a:latin typeface="Tahoma"/>
                <a:cs typeface="Tahoma"/>
              </a:rPr>
              <a:t>vorliegen, erhalten Sie die Note </a:t>
            </a:r>
            <a:r>
              <a:rPr sz="1300" b="1" spc="-10" dirty="0">
                <a:latin typeface="Tahoma"/>
                <a:cs typeface="Tahoma"/>
              </a:rPr>
              <a:t>Ihrer </a:t>
            </a:r>
            <a:r>
              <a:rPr sz="1300" b="1" spc="-5" dirty="0">
                <a:latin typeface="Tahoma"/>
                <a:cs typeface="Tahoma"/>
              </a:rPr>
              <a:t>Bachelorarbeit per E-Mail</a:t>
            </a:r>
            <a:r>
              <a:rPr sz="1300" b="1" spc="100" dirty="0">
                <a:latin typeface="Tahoma"/>
                <a:cs typeface="Tahoma"/>
              </a:rPr>
              <a:t> </a:t>
            </a:r>
            <a:r>
              <a:rPr sz="1300" b="1" spc="-5" dirty="0">
                <a:latin typeface="Tahoma"/>
                <a:cs typeface="Tahoma"/>
              </a:rPr>
              <a:t>mitgeteilt.</a:t>
            </a:r>
            <a:endParaRPr sz="1300" dirty="0">
              <a:latin typeface="Tahoma"/>
              <a:cs typeface="Tahoma"/>
            </a:endParaRPr>
          </a:p>
        </p:txBody>
      </p:sp>
      <p:sp>
        <p:nvSpPr>
          <p:cNvPr id="9" name="object 9"/>
          <p:cNvSpPr txBox="1"/>
          <p:nvPr/>
        </p:nvSpPr>
        <p:spPr>
          <a:xfrm>
            <a:off x="5514340" y="2468308"/>
            <a:ext cx="2263140" cy="453390"/>
          </a:xfrm>
          <a:prstGeom prst="rect">
            <a:avLst/>
          </a:prstGeom>
        </p:spPr>
        <p:txBody>
          <a:bodyPr vert="horz" wrap="square" lIns="0" tIns="13335" rIns="0" bIns="0" rtlCol="0">
            <a:spAutoFit/>
          </a:bodyPr>
          <a:lstStyle/>
          <a:p>
            <a:pPr marL="12700" marR="5080">
              <a:lnSpc>
                <a:spcPct val="100000"/>
              </a:lnSpc>
              <a:spcBef>
                <a:spcPts val="105"/>
              </a:spcBef>
            </a:pPr>
            <a:r>
              <a:rPr sz="1400" spc="-5" dirty="0">
                <a:solidFill>
                  <a:srgbClr val="FF0000"/>
                </a:solidFill>
                <a:latin typeface="Tahoma"/>
                <a:cs typeface="Tahoma"/>
              </a:rPr>
              <a:t>Ausgabe </a:t>
            </a:r>
            <a:r>
              <a:rPr sz="1400" dirty="0">
                <a:solidFill>
                  <a:srgbClr val="FF0000"/>
                </a:solidFill>
                <a:latin typeface="Tahoma"/>
                <a:cs typeface="Tahoma"/>
              </a:rPr>
              <a:t>der Themen</a:t>
            </a:r>
            <a:r>
              <a:rPr sz="1400" spc="-114" dirty="0">
                <a:solidFill>
                  <a:srgbClr val="FF0000"/>
                </a:solidFill>
                <a:latin typeface="Tahoma"/>
                <a:cs typeface="Tahoma"/>
              </a:rPr>
              <a:t> </a:t>
            </a:r>
            <a:r>
              <a:rPr sz="1400" dirty="0">
                <a:solidFill>
                  <a:srgbClr val="FF0000"/>
                </a:solidFill>
                <a:latin typeface="Tahoma"/>
                <a:cs typeface="Tahoma"/>
              </a:rPr>
              <a:t>erfolgt  via</a:t>
            </a:r>
            <a:r>
              <a:rPr sz="1400" spc="-5" dirty="0">
                <a:solidFill>
                  <a:srgbClr val="FF0000"/>
                </a:solidFill>
                <a:latin typeface="Tahoma"/>
                <a:cs typeface="Tahoma"/>
              </a:rPr>
              <a:t> </a:t>
            </a:r>
            <a:r>
              <a:rPr sz="1400" dirty="0">
                <a:solidFill>
                  <a:srgbClr val="FF0000"/>
                </a:solidFill>
                <a:latin typeface="Tahoma"/>
                <a:cs typeface="Tahoma"/>
              </a:rPr>
              <a:t>E-Mail.</a:t>
            </a:r>
            <a:endParaRPr sz="1400">
              <a:latin typeface="Tahoma"/>
              <a:cs typeface="Tahoma"/>
            </a:endParaRPr>
          </a:p>
        </p:txBody>
      </p:sp>
      <p:sp>
        <p:nvSpPr>
          <p:cNvPr id="10" name="object 10"/>
          <p:cNvSpPr txBox="1"/>
          <p:nvPr/>
        </p:nvSpPr>
        <p:spPr>
          <a:xfrm>
            <a:off x="5029200" y="4330981"/>
            <a:ext cx="2466975" cy="659155"/>
          </a:xfrm>
          <a:prstGeom prst="rect">
            <a:avLst/>
          </a:prstGeom>
        </p:spPr>
        <p:txBody>
          <a:bodyPr vert="horz" wrap="square" lIns="0" tIns="12700" rIns="0" bIns="0" rtlCol="0">
            <a:spAutoFit/>
          </a:bodyPr>
          <a:lstStyle/>
          <a:p>
            <a:pPr marL="12700" marR="193040">
              <a:lnSpc>
                <a:spcPct val="100000"/>
              </a:lnSpc>
              <a:spcBef>
                <a:spcPts val="100"/>
              </a:spcBef>
            </a:pPr>
            <a:r>
              <a:rPr sz="1400" dirty="0">
                <a:solidFill>
                  <a:srgbClr val="0000B4"/>
                </a:solidFill>
                <a:latin typeface="Tahoma"/>
                <a:cs typeface="Tahoma"/>
              </a:rPr>
              <a:t>Abgabe der </a:t>
            </a:r>
            <a:r>
              <a:rPr sz="1400" spc="-10" dirty="0">
                <a:solidFill>
                  <a:srgbClr val="0000B4"/>
                </a:solidFill>
                <a:latin typeface="Tahoma"/>
                <a:cs typeface="Tahoma"/>
              </a:rPr>
              <a:t>BA-Arbeit</a:t>
            </a:r>
            <a:r>
              <a:rPr sz="1400" spc="-114" dirty="0">
                <a:solidFill>
                  <a:srgbClr val="0000B4"/>
                </a:solidFill>
                <a:latin typeface="Tahoma"/>
                <a:cs typeface="Tahoma"/>
              </a:rPr>
              <a:t> </a:t>
            </a:r>
            <a:r>
              <a:rPr sz="1400" dirty="0">
                <a:solidFill>
                  <a:srgbClr val="0000B4"/>
                </a:solidFill>
                <a:latin typeface="Tahoma"/>
                <a:cs typeface="Tahoma"/>
              </a:rPr>
              <a:t>erfolgt  </a:t>
            </a:r>
            <a:r>
              <a:rPr sz="1400" spc="-5" dirty="0">
                <a:solidFill>
                  <a:srgbClr val="0000B4"/>
                </a:solidFill>
                <a:latin typeface="Tahoma"/>
                <a:cs typeface="Tahoma"/>
              </a:rPr>
              <a:t>ausschließlich </a:t>
            </a:r>
            <a:r>
              <a:rPr sz="1400" dirty="0">
                <a:solidFill>
                  <a:srgbClr val="0000B4"/>
                </a:solidFill>
                <a:latin typeface="Tahoma"/>
                <a:cs typeface="Tahoma"/>
              </a:rPr>
              <a:t>via E-Mail</a:t>
            </a:r>
            <a:r>
              <a:rPr sz="1400" spc="-25" dirty="0">
                <a:solidFill>
                  <a:srgbClr val="0000B4"/>
                </a:solidFill>
                <a:latin typeface="Tahoma"/>
                <a:cs typeface="Tahoma"/>
              </a:rPr>
              <a:t> </a:t>
            </a:r>
            <a:r>
              <a:rPr sz="1400" spc="-5" dirty="0">
                <a:solidFill>
                  <a:srgbClr val="0000B4"/>
                </a:solidFill>
                <a:latin typeface="Tahoma"/>
                <a:cs typeface="Tahoma"/>
              </a:rPr>
              <a:t>an</a:t>
            </a:r>
            <a:endParaRPr sz="1400" dirty="0">
              <a:latin typeface="Tahoma"/>
              <a:cs typeface="Tahoma"/>
            </a:endParaRPr>
          </a:p>
          <a:p>
            <a:pPr marL="12700">
              <a:lnSpc>
                <a:spcPct val="100000"/>
              </a:lnSpc>
              <a:spcBef>
                <a:spcPts val="5"/>
              </a:spcBef>
            </a:pPr>
            <a:r>
              <a:rPr lang="de-DE" sz="1400" u="sng" dirty="0">
                <a:solidFill>
                  <a:srgbClr val="FF0000"/>
                </a:solidFill>
                <a:uFill>
                  <a:solidFill>
                    <a:srgbClr val="FF0000"/>
                  </a:solidFill>
                </a:uFill>
                <a:latin typeface="Tahoma"/>
                <a:cs typeface="Tahoma"/>
                <a:hlinkClick r:id="rId2"/>
              </a:rPr>
              <a:t>B</a:t>
            </a:r>
            <a:r>
              <a:rPr sz="1400" u="sng" dirty="0">
                <a:solidFill>
                  <a:srgbClr val="FF0000"/>
                </a:solidFill>
                <a:uFill>
                  <a:solidFill>
                    <a:srgbClr val="FF0000"/>
                  </a:solidFill>
                </a:uFill>
                <a:latin typeface="Tahoma"/>
                <a:cs typeface="Tahoma"/>
                <a:hlinkClick r:id="rId2"/>
              </a:rPr>
              <a:t>a</a:t>
            </a:r>
            <a:r>
              <a:rPr lang="de-DE" sz="1400" u="sng" dirty="0">
                <a:solidFill>
                  <a:srgbClr val="FF0000"/>
                </a:solidFill>
                <a:uFill>
                  <a:solidFill>
                    <a:srgbClr val="FF0000"/>
                  </a:solidFill>
                </a:uFill>
                <a:latin typeface="Tahoma"/>
                <a:cs typeface="Tahoma"/>
              </a:rPr>
              <a:t>-ska@polsoz.fu-berlin.de</a:t>
            </a:r>
            <a:endParaRPr sz="1400" dirty="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609409"/>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832746" y="2107565"/>
            <a:ext cx="5553710" cy="330835"/>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sz="2000" spc="-5" dirty="0">
                <a:solidFill>
                  <a:srgbClr val="0000B4"/>
                </a:solidFill>
                <a:latin typeface="Tahoma"/>
                <a:cs typeface="Tahoma"/>
              </a:rPr>
              <a:t>Verlängerung </a:t>
            </a:r>
            <a:r>
              <a:rPr sz="2000" dirty="0">
                <a:solidFill>
                  <a:srgbClr val="0000B4"/>
                </a:solidFill>
                <a:latin typeface="Tahoma"/>
                <a:cs typeface="Tahoma"/>
              </a:rPr>
              <a:t>der </a:t>
            </a:r>
            <a:r>
              <a:rPr sz="2000" spc="-5" dirty="0">
                <a:solidFill>
                  <a:srgbClr val="0000B4"/>
                </a:solidFill>
                <a:latin typeface="Tahoma"/>
                <a:cs typeface="Tahoma"/>
              </a:rPr>
              <a:t>Bearbeitungsfrist </a:t>
            </a:r>
            <a:r>
              <a:rPr sz="2000" dirty="0">
                <a:solidFill>
                  <a:srgbClr val="0000B4"/>
                </a:solidFill>
                <a:latin typeface="Tahoma"/>
                <a:cs typeface="Tahoma"/>
              </a:rPr>
              <a:t>§ </a:t>
            </a:r>
            <a:r>
              <a:rPr sz="2000" spc="-5" dirty="0">
                <a:solidFill>
                  <a:srgbClr val="0000B4"/>
                </a:solidFill>
                <a:latin typeface="Tahoma"/>
                <a:cs typeface="Tahoma"/>
              </a:rPr>
              <a:t>19</a:t>
            </a:r>
            <a:r>
              <a:rPr sz="2000" spc="-35" dirty="0">
                <a:solidFill>
                  <a:srgbClr val="0000B4"/>
                </a:solidFill>
                <a:latin typeface="Tahoma"/>
                <a:cs typeface="Tahoma"/>
              </a:rPr>
              <a:t> </a:t>
            </a:r>
            <a:r>
              <a:rPr sz="2000" spc="-5" dirty="0">
                <a:solidFill>
                  <a:srgbClr val="0000B4"/>
                </a:solidFill>
                <a:latin typeface="Tahoma"/>
                <a:cs typeface="Tahoma"/>
              </a:rPr>
              <a:t>RSPO</a:t>
            </a:r>
            <a:endParaRPr sz="2000" dirty="0">
              <a:latin typeface="Tahoma"/>
              <a:cs typeface="Tahoma"/>
            </a:endParaRPr>
          </a:p>
        </p:txBody>
      </p:sp>
      <p:sp>
        <p:nvSpPr>
          <p:cNvPr id="4" name="object 4"/>
          <p:cNvSpPr txBox="1"/>
          <p:nvPr/>
        </p:nvSpPr>
        <p:spPr>
          <a:xfrm>
            <a:off x="832746" y="2438400"/>
            <a:ext cx="8041640" cy="3997889"/>
          </a:xfrm>
          <a:prstGeom prst="rect">
            <a:avLst/>
          </a:prstGeom>
        </p:spPr>
        <p:txBody>
          <a:bodyPr vert="horz" wrap="square" lIns="0" tIns="12065" rIns="0" bIns="0" rtlCol="0">
            <a:spAutoFit/>
          </a:bodyPr>
          <a:lstStyle/>
          <a:p>
            <a:pPr marL="12700" marR="5080" algn="just">
              <a:lnSpc>
                <a:spcPct val="100000"/>
              </a:lnSpc>
              <a:spcBef>
                <a:spcPts val="95"/>
              </a:spcBef>
            </a:pPr>
            <a:r>
              <a:rPr sz="1300" spc="-5" dirty="0">
                <a:latin typeface="Tahoma"/>
                <a:cs typeface="Tahoma"/>
              </a:rPr>
              <a:t>Waren/Sind Sie wegen </a:t>
            </a:r>
            <a:r>
              <a:rPr sz="1300" dirty="0">
                <a:latin typeface="Tahoma"/>
                <a:cs typeface="Tahoma"/>
              </a:rPr>
              <a:t>einer akuten </a:t>
            </a:r>
            <a:r>
              <a:rPr sz="1300" spc="-5" dirty="0">
                <a:latin typeface="Tahoma"/>
                <a:cs typeface="Tahoma"/>
              </a:rPr>
              <a:t>vorübergehenden Erkrankung </a:t>
            </a:r>
            <a:r>
              <a:rPr sz="1300" spc="5" dirty="0">
                <a:latin typeface="Tahoma"/>
                <a:cs typeface="Tahoma"/>
              </a:rPr>
              <a:t>an </a:t>
            </a:r>
            <a:r>
              <a:rPr sz="1300" spc="-5" dirty="0">
                <a:latin typeface="Tahoma"/>
                <a:cs typeface="Tahoma"/>
              </a:rPr>
              <a:t>der fristgerechten Bearbeitung Ihrer  Bachelorarbeit gehindert, so kann der Prüfungsausschuss auf Antrag die Bearbeitungsfrist </a:t>
            </a:r>
            <a:r>
              <a:rPr sz="1300" spc="-10" dirty="0">
                <a:latin typeface="Tahoma"/>
                <a:cs typeface="Tahoma"/>
              </a:rPr>
              <a:t>um </a:t>
            </a:r>
            <a:r>
              <a:rPr sz="1300" spc="-5" dirty="0">
                <a:latin typeface="Tahoma"/>
                <a:cs typeface="Tahoma"/>
              </a:rPr>
              <a:t>den Zeitraum  der nachgewiesenen Prüfungsunfähigkeit verlängern. Der </a:t>
            </a:r>
            <a:r>
              <a:rPr sz="1300" spc="-10" dirty="0">
                <a:latin typeface="Tahoma"/>
                <a:cs typeface="Tahoma"/>
              </a:rPr>
              <a:t>Grund </a:t>
            </a:r>
            <a:r>
              <a:rPr sz="1300" spc="-5" dirty="0">
                <a:latin typeface="Tahoma"/>
                <a:cs typeface="Tahoma"/>
              </a:rPr>
              <a:t>für die Prüfungsunfähigkeit </a:t>
            </a:r>
            <a:r>
              <a:rPr sz="1300" dirty="0">
                <a:latin typeface="Tahoma"/>
                <a:cs typeface="Tahoma"/>
              </a:rPr>
              <a:t>ist </a:t>
            </a:r>
            <a:r>
              <a:rPr sz="1300" spc="-5" dirty="0">
                <a:latin typeface="Tahoma"/>
                <a:cs typeface="Tahoma"/>
              </a:rPr>
              <a:t>dem  Prüfungsausschuss unverzüglich schriftlich anzuzeigen </a:t>
            </a:r>
            <a:r>
              <a:rPr sz="1300" spc="-10" dirty="0">
                <a:latin typeface="Tahoma"/>
                <a:cs typeface="Tahoma"/>
              </a:rPr>
              <a:t>und </a:t>
            </a:r>
            <a:r>
              <a:rPr sz="1300" spc="-5" dirty="0">
                <a:latin typeface="Tahoma"/>
                <a:cs typeface="Tahoma"/>
              </a:rPr>
              <a:t>durch Vorlage eines ärztlichen Attestes glaubhaft  zu machen. Ein ärztliches Attest gemäß prüfungsrechtlicher Rechtsprechung ist </a:t>
            </a:r>
            <a:r>
              <a:rPr sz="1300" dirty="0">
                <a:latin typeface="Tahoma"/>
                <a:cs typeface="Tahoma"/>
              </a:rPr>
              <a:t>eine </a:t>
            </a:r>
            <a:r>
              <a:rPr sz="1300" spc="-5" dirty="0">
                <a:latin typeface="Tahoma"/>
                <a:cs typeface="Tahoma"/>
              </a:rPr>
              <a:t>Bescheinigung, aus der  hervorgeht, warum die Studentin oder der Student studier- und prüfungsunfähig ist.  Hierzu genügt weder eine Arbeitsunfähigkeitsbescheinigung noch der schlichte Hinweis der Ärztin oder des  Arztes, dass der Prüfling prüfungsunfähig sei. Vielmehr muss Inhalt des ärztlichen Attestes die Beschreibung  der gesundheitlichen Beeinträchtigung/Symptome </a:t>
            </a:r>
            <a:r>
              <a:rPr sz="1300" spc="-10" dirty="0">
                <a:latin typeface="Tahoma"/>
                <a:cs typeface="Tahoma"/>
              </a:rPr>
              <a:t>und </a:t>
            </a:r>
            <a:r>
              <a:rPr sz="1300" spc="-5" dirty="0">
                <a:latin typeface="Tahoma"/>
                <a:cs typeface="Tahoma"/>
              </a:rPr>
              <a:t>die Angabe der sich daraus ergebenden Auswirkungen  auf das Leistungsvermögen in der Prüfung sein. </a:t>
            </a:r>
            <a:r>
              <a:rPr sz="1300" dirty="0">
                <a:latin typeface="Tahoma"/>
                <a:cs typeface="Tahoma"/>
              </a:rPr>
              <a:t>Über </a:t>
            </a:r>
            <a:r>
              <a:rPr sz="1300" spc="-5" dirty="0">
                <a:latin typeface="Tahoma"/>
                <a:cs typeface="Tahoma"/>
              </a:rPr>
              <a:t>die Prüfungsunfähigkeit entscheidet der  Prüfungsausschuss.</a:t>
            </a:r>
            <a:endParaRPr sz="1300" dirty="0">
              <a:latin typeface="Tahoma"/>
              <a:cs typeface="Tahoma"/>
            </a:endParaRPr>
          </a:p>
          <a:p>
            <a:pPr marL="12700" marR="6985" algn="just">
              <a:lnSpc>
                <a:spcPct val="100000"/>
              </a:lnSpc>
              <a:spcBef>
                <a:spcPts val="315"/>
              </a:spcBef>
            </a:pPr>
            <a:r>
              <a:rPr sz="1300" spc="-5" dirty="0">
                <a:latin typeface="Tahoma"/>
                <a:cs typeface="Tahoma"/>
              </a:rPr>
              <a:t>Das </a:t>
            </a:r>
            <a:r>
              <a:rPr sz="1300" b="1" spc="-5" dirty="0">
                <a:latin typeface="Tahoma"/>
                <a:cs typeface="Tahoma"/>
              </a:rPr>
              <a:t>hier zu verwendende Formular </a:t>
            </a:r>
            <a:r>
              <a:rPr sz="1300" spc="-5" dirty="0">
                <a:latin typeface="Tahoma"/>
                <a:cs typeface="Tahoma"/>
              </a:rPr>
              <a:t>finden Sie online unter der Rubrik „Verlängerungsmöglichkeit ….“  online:</a:t>
            </a:r>
            <a:endParaRPr sz="1300" dirty="0">
              <a:latin typeface="Tahoma"/>
              <a:cs typeface="Tahoma"/>
            </a:endParaRPr>
          </a:p>
          <a:p>
            <a:pPr marL="12700" marR="440690">
              <a:lnSpc>
                <a:spcPct val="100000"/>
              </a:lnSpc>
              <a:spcBef>
                <a:spcPts val="300"/>
              </a:spcBef>
            </a:pPr>
            <a:r>
              <a:rPr lang="de-DE" sz="1250" u="sng" spc="-5" dirty="0">
                <a:solidFill>
                  <a:srgbClr val="FF0000"/>
                </a:solidFill>
                <a:uFill>
                  <a:solidFill>
                    <a:srgbClr val="FF0000"/>
                  </a:solidFill>
                </a:uFill>
                <a:latin typeface="Tahoma"/>
                <a:cs typeface="Tahoma"/>
                <a:hlinkClick r:id="rId2"/>
              </a:rPr>
              <a:t>https://www.polsoz.fu-berlin.de/studium/downloads/downloads_studiengaenge/allgemeine_formulare-pruefungsbuero/Aerztliches-Attest-mit-Zeitraum.pdf</a:t>
            </a:r>
            <a:endParaRPr lang="de-DE" sz="1250" u="sng" spc="-5" dirty="0">
              <a:solidFill>
                <a:srgbClr val="FF0000"/>
              </a:solidFill>
              <a:uFill>
                <a:solidFill>
                  <a:srgbClr val="FF0000"/>
                </a:solidFill>
              </a:uFill>
              <a:latin typeface="Tahoma"/>
              <a:cs typeface="Tahoma"/>
            </a:endParaRPr>
          </a:p>
          <a:p>
            <a:pPr marL="12700" marR="440690">
              <a:lnSpc>
                <a:spcPct val="100000"/>
              </a:lnSpc>
              <a:spcBef>
                <a:spcPts val="300"/>
              </a:spcBef>
            </a:pPr>
            <a:r>
              <a:rPr sz="2000" spc="-5" dirty="0" err="1">
                <a:solidFill>
                  <a:srgbClr val="0000B4"/>
                </a:solidFill>
                <a:latin typeface="Tahoma"/>
                <a:cs typeface="Tahoma"/>
              </a:rPr>
              <a:t>Bearbeitungshinweise</a:t>
            </a:r>
            <a:endParaRPr sz="2000" dirty="0">
              <a:latin typeface="Tahoma"/>
              <a:cs typeface="Tahoma"/>
            </a:endParaRPr>
          </a:p>
          <a:p>
            <a:pPr marL="12700">
              <a:lnSpc>
                <a:spcPct val="100000"/>
              </a:lnSpc>
            </a:pPr>
            <a:r>
              <a:rPr lang="de-DE" sz="1300" spc="-5" dirty="0">
                <a:latin typeface="Tahoma"/>
                <a:cs typeface="Tahoma"/>
              </a:rPr>
              <a:t>Die Bearbeitungshinweise f</a:t>
            </a:r>
            <a:r>
              <a:rPr sz="1300" spc="-5" dirty="0" err="1">
                <a:latin typeface="Tahoma"/>
                <a:cs typeface="Tahoma"/>
              </a:rPr>
              <a:t>inden</a:t>
            </a:r>
            <a:r>
              <a:rPr sz="1300" spc="-5" dirty="0">
                <a:latin typeface="Tahoma"/>
                <a:cs typeface="Tahoma"/>
              </a:rPr>
              <a:t> Sie online unter (Rubrik</a:t>
            </a:r>
            <a:r>
              <a:rPr sz="1300" spc="95" dirty="0">
                <a:latin typeface="Tahoma"/>
                <a:cs typeface="Tahoma"/>
              </a:rPr>
              <a:t> </a:t>
            </a:r>
            <a:r>
              <a:rPr sz="1300" spc="-5" dirty="0">
                <a:latin typeface="Tahoma"/>
                <a:cs typeface="Tahoma"/>
              </a:rPr>
              <a:t>„</a:t>
            </a:r>
            <a:r>
              <a:rPr lang="de-DE" sz="1300" spc="-5" dirty="0">
                <a:latin typeface="Tahoma"/>
                <a:cs typeface="Tahoma"/>
              </a:rPr>
              <a:t>Bearbeitungshinweise zur Bachelorarbeit 2018</a:t>
            </a:r>
            <a:r>
              <a:rPr sz="1300" spc="-5" dirty="0">
                <a:latin typeface="Tahoma"/>
                <a:cs typeface="Tahoma"/>
              </a:rPr>
              <a:t>“):</a:t>
            </a:r>
            <a:endParaRPr sz="1300" dirty="0">
              <a:latin typeface="Tahoma"/>
              <a:cs typeface="Tahoma"/>
            </a:endParaRPr>
          </a:p>
          <a:p>
            <a:pPr marL="12700" marR="440690">
              <a:lnSpc>
                <a:spcPct val="100000"/>
              </a:lnSpc>
              <a:spcBef>
                <a:spcPts val="5"/>
              </a:spcBef>
            </a:pPr>
            <a:r>
              <a:rPr lang="de-DE" sz="1250" u="sng" spc="-10" dirty="0">
                <a:solidFill>
                  <a:srgbClr val="FF0000"/>
                </a:solidFill>
                <a:uFill>
                  <a:solidFill>
                    <a:srgbClr val="FF0000"/>
                  </a:solidFill>
                </a:uFill>
                <a:latin typeface="Tahoma"/>
                <a:cs typeface="Tahoma"/>
              </a:rPr>
              <a:t>https://www.polsoz.fu-berlin.de/studium/pruefungsbuero/studiengaenge/ba_studiengaenge/ba_sozial_und_kulturanthropologie/index.html</a:t>
            </a:r>
            <a:endParaRPr sz="1250" dirty="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5" dirty="0"/>
              <a:t>Zeitplan im </a:t>
            </a:r>
            <a:r>
              <a:rPr spc="-10" dirty="0"/>
              <a:t>Überblick </a:t>
            </a:r>
            <a:r>
              <a:rPr spc="-5" dirty="0"/>
              <a:t>für</a:t>
            </a:r>
            <a:r>
              <a:rPr spc="-20" dirty="0"/>
              <a:t> </a:t>
            </a:r>
            <a:r>
              <a:rPr spc="-5" dirty="0"/>
              <a:t>den</a:t>
            </a:r>
          </a:p>
        </p:txBody>
      </p:sp>
      <p:sp>
        <p:nvSpPr>
          <p:cNvPr id="3" name="object 3"/>
          <p:cNvSpPr txBox="1"/>
          <p:nvPr/>
        </p:nvSpPr>
        <p:spPr>
          <a:xfrm>
            <a:off x="1229677" y="1006753"/>
            <a:ext cx="7685723" cy="3851695"/>
          </a:xfrm>
          <a:prstGeom prst="rect">
            <a:avLst/>
          </a:prstGeom>
        </p:spPr>
        <p:txBody>
          <a:bodyPr vert="horz" wrap="square" lIns="0" tIns="12065" rIns="0" bIns="0" rtlCol="0">
            <a:spAutoFit/>
          </a:bodyPr>
          <a:lstStyle/>
          <a:p>
            <a:pPr marL="12700">
              <a:lnSpc>
                <a:spcPct val="100000"/>
              </a:lnSpc>
              <a:spcBef>
                <a:spcPts val="95"/>
              </a:spcBef>
            </a:pPr>
            <a:r>
              <a:rPr lang="de-DE" sz="4000" spc="-5" dirty="0">
                <a:solidFill>
                  <a:srgbClr val="333399"/>
                </a:solidFill>
                <a:latin typeface="Tahoma"/>
                <a:cs typeface="Tahoma"/>
              </a:rPr>
              <a:t>1</a:t>
            </a:r>
            <a:r>
              <a:rPr sz="4000" spc="-5" dirty="0">
                <a:solidFill>
                  <a:srgbClr val="333399"/>
                </a:solidFill>
                <a:latin typeface="Tahoma"/>
                <a:cs typeface="Tahoma"/>
              </a:rPr>
              <a:t>. </a:t>
            </a:r>
            <a:r>
              <a:rPr sz="4000" spc="-5" dirty="0" err="1">
                <a:solidFill>
                  <a:srgbClr val="333399"/>
                </a:solidFill>
                <a:latin typeface="Tahoma"/>
                <a:cs typeface="Tahoma"/>
              </a:rPr>
              <a:t>Meldetermin</a:t>
            </a:r>
            <a:r>
              <a:rPr sz="4000" spc="-5" dirty="0">
                <a:solidFill>
                  <a:srgbClr val="333399"/>
                </a:solidFill>
                <a:latin typeface="Tahoma"/>
                <a:cs typeface="Tahoma"/>
              </a:rPr>
              <a:t> </a:t>
            </a:r>
            <a:r>
              <a:rPr lang="de-DE" sz="4000" spc="-5" dirty="0" err="1">
                <a:solidFill>
                  <a:srgbClr val="333399"/>
                </a:solidFill>
                <a:latin typeface="Tahoma"/>
                <a:cs typeface="Tahoma"/>
              </a:rPr>
              <a:t>WiSe</a:t>
            </a:r>
            <a:r>
              <a:rPr lang="de-DE" sz="4000" spc="-5">
                <a:solidFill>
                  <a:srgbClr val="333399"/>
                </a:solidFill>
                <a:latin typeface="Tahoma"/>
                <a:cs typeface="Tahoma"/>
              </a:rPr>
              <a:t> 24/25</a:t>
            </a:r>
            <a:endParaRPr sz="4000" dirty="0">
              <a:latin typeface="Tahoma"/>
              <a:cs typeface="Tahoma"/>
            </a:endParaRPr>
          </a:p>
          <a:p>
            <a:pPr marL="387350" indent="-342900">
              <a:lnSpc>
                <a:spcPct val="100000"/>
              </a:lnSpc>
              <a:spcBef>
                <a:spcPts val="2395"/>
              </a:spcBef>
              <a:buClr>
                <a:srgbClr val="3333CC"/>
              </a:buClr>
              <a:buSzPct val="58333"/>
              <a:buFont typeface="Wingdings"/>
              <a:buChar char=""/>
              <a:tabLst>
                <a:tab pos="386715" algn="l"/>
                <a:tab pos="387350" algn="l"/>
              </a:tabLst>
            </a:pPr>
            <a:r>
              <a:rPr sz="1800" spc="-5" dirty="0">
                <a:latin typeface="Tahoma"/>
                <a:cs typeface="Tahoma"/>
              </a:rPr>
              <a:t>Meldung </a:t>
            </a:r>
            <a:r>
              <a:rPr sz="1800" dirty="0">
                <a:latin typeface="Tahoma"/>
                <a:cs typeface="Tahoma"/>
              </a:rPr>
              <a:t>zur</a:t>
            </a:r>
            <a:r>
              <a:rPr sz="1800" spc="-20" dirty="0">
                <a:latin typeface="Tahoma"/>
                <a:cs typeface="Tahoma"/>
              </a:rPr>
              <a:t> </a:t>
            </a:r>
            <a:r>
              <a:rPr sz="1800" spc="-5" dirty="0">
                <a:latin typeface="Tahoma"/>
                <a:cs typeface="Tahoma"/>
              </a:rPr>
              <a:t>Bachelorarbeit</a:t>
            </a:r>
            <a:endParaRPr sz="1800" dirty="0">
              <a:latin typeface="Tahoma"/>
              <a:cs typeface="Tahoma"/>
            </a:endParaRPr>
          </a:p>
          <a:p>
            <a:pPr marL="788035" lvl="1" indent="-287655">
              <a:lnSpc>
                <a:spcPct val="100000"/>
              </a:lnSpc>
              <a:spcBef>
                <a:spcPts val="10"/>
              </a:spcBef>
              <a:buClr>
                <a:srgbClr val="FF0000"/>
              </a:buClr>
              <a:buSzPct val="53125"/>
              <a:buFont typeface="Wingdings"/>
              <a:buChar char=""/>
              <a:tabLst>
                <a:tab pos="788035" algn="l"/>
                <a:tab pos="788670" algn="l"/>
              </a:tabLst>
            </a:pPr>
            <a:r>
              <a:rPr lang="de-DE" spc="-10" dirty="0">
                <a:latin typeface="Tahoma"/>
                <a:cs typeface="Tahoma"/>
              </a:rPr>
              <a:t>AM</a:t>
            </a:r>
            <a:r>
              <a:rPr spc="-10" dirty="0">
                <a:latin typeface="Tahoma"/>
                <a:cs typeface="Tahoma"/>
              </a:rPr>
              <a:t> </a:t>
            </a:r>
            <a:r>
              <a:rPr lang="de-DE" dirty="0">
                <a:solidFill>
                  <a:srgbClr val="007052"/>
                </a:solidFill>
                <a:effectLst/>
                <a:latin typeface="Tahoma" panose="020B0604030504040204" pitchFamily="34" charset="0"/>
                <a:ea typeface="Tahoma" panose="020B0604030504040204" pitchFamily="34" charset="0"/>
              </a:rPr>
              <a:t>05.November 2024 bis </a:t>
            </a:r>
            <a:r>
              <a:rPr lang="de-DE" dirty="0">
                <a:solidFill>
                  <a:srgbClr val="007153"/>
                </a:solidFill>
                <a:latin typeface="Tahoma"/>
                <a:cs typeface="Tahoma"/>
              </a:rPr>
              <a:t>um </a:t>
            </a:r>
            <a:r>
              <a:rPr lang="de-DE" dirty="0">
                <a:latin typeface="Tahoma"/>
                <a:cs typeface="Tahoma"/>
              </a:rPr>
              <a:t>15 </a:t>
            </a:r>
            <a:r>
              <a:rPr spc="-10" dirty="0" err="1">
                <a:latin typeface="Tahoma"/>
                <a:cs typeface="Tahoma"/>
              </a:rPr>
              <a:t>Uhr</a:t>
            </a:r>
            <a:r>
              <a:rPr spc="-10" dirty="0">
                <a:latin typeface="Tahoma"/>
                <a:cs typeface="Tahoma"/>
              </a:rPr>
              <a:t> ausschließlich </a:t>
            </a:r>
            <a:r>
              <a:rPr spc="-5" dirty="0">
                <a:latin typeface="Tahoma"/>
                <a:cs typeface="Tahoma"/>
              </a:rPr>
              <a:t>via</a:t>
            </a:r>
            <a:r>
              <a:rPr spc="100" dirty="0">
                <a:latin typeface="Tahoma"/>
                <a:cs typeface="Tahoma"/>
              </a:rPr>
              <a:t> </a:t>
            </a:r>
            <a:r>
              <a:rPr spc="-10" dirty="0">
                <a:latin typeface="Tahoma"/>
                <a:cs typeface="Tahoma"/>
              </a:rPr>
              <a:t>E-Mail</a:t>
            </a:r>
            <a:r>
              <a:rPr lang="de-DE" spc="-10" dirty="0">
                <a:latin typeface="Tahoma"/>
                <a:cs typeface="Tahoma"/>
              </a:rPr>
              <a:t> </a:t>
            </a:r>
          </a:p>
          <a:p>
            <a:pPr marL="500380" lvl="1">
              <a:lnSpc>
                <a:spcPct val="100000"/>
              </a:lnSpc>
              <a:spcBef>
                <a:spcPts val="10"/>
              </a:spcBef>
              <a:buClr>
                <a:srgbClr val="FF0000"/>
              </a:buClr>
              <a:buSzPct val="53125"/>
              <a:tabLst>
                <a:tab pos="788035" algn="l"/>
                <a:tab pos="788670" algn="l"/>
              </a:tabLst>
            </a:pPr>
            <a:r>
              <a:rPr lang="de-DE" u="sng" spc="-5" dirty="0">
                <a:solidFill>
                  <a:srgbClr val="FF0000"/>
                </a:solidFill>
                <a:uFill>
                  <a:solidFill>
                    <a:srgbClr val="FF0000"/>
                  </a:solidFill>
                </a:uFill>
                <a:latin typeface="Tahoma"/>
                <a:cs typeface="Tahoma"/>
              </a:rPr>
              <a:t>Ba-ska@polsoz.fu-berlin.de</a:t>
            </a:r>
            <a:r>
              <a:rPr lang="de-DE" spc="-5" dirty="0">
                <a:solidFill>
                  <a:srgbClr val="FF0000"/>
                </a:solidFill>
                <a:latin typeface="Tahoma"/>
                <a:cs typeface="Tahoma"/>
              </a:rPr>
              <a:t>. </a:t>
            </a:r>
            <a:r>
              <a:rPr spc="-10" dirty="0" err="1">
                <a:latin typeface="Tahoma"/>
                <a:cs typeface="Tahoma"/>
              </a:rPr>
              <a:t>Bestätigung</a:t>
            </a:r>
            <a:r>
              <a:rPr spc="-10" dirty="0">
                <a:latin typeface="Tahoma"/>
                <a:cs typeface="Tahoma"/>
              </a:rPr>
              <a:t> </a:t>
            </a:r>
            <a:r>
              <a:rPr spc="-5" dirty="0">
                <a:latin typeface="Tahoma"/>
                <a:cs typeface="Tahoma"/>
              </a:rPr>
              <a:t>der </a:t>
            </a:r>
            <a:r>
              <a:rPr spc="-10" dirty="0">
                <a:latin typeface="Tahoma"/>
                <a:cs typeface="Tahoma"/>
              </a:rPr>
              <a:t>Zulassung </a:t>
            </a:r>
            <a:r>
              <a:rPr spc="-5" dirty="0" err="1">
                <a:latin typeface="Tahoma"/>
                <a:cs typeface="Tahoma"/>
              </a:rPr>
              <a:t>erfolgt</a:t>
            </a:r>
            <a:r>
              <a:rPr spc="-5" dirty="0">
                <a:latin typeface="Tahoma"/>
                <a:cs typeface="Tahoma"/>
              </a:rPr>
              <a:t> </a:t>
            </a:r>
            <a:r>
              <a:rPr lang="de-DE" spc="-5" dirty="0">
                <a:latin typeface="Tahoma"/>
                <a:cs typeface="Tahoma"/>
              </a:rPr>
              <a:t>nach dem 05.11.2024.</a:t>
            </a:r>
            <a:endParaRPr dirty="0">
              <a:latin typeface="Tahoma"/>
              <a:cs typeface="Tahoma"/>
            </a:endParaRPr>
          </a:p>
          <a:p>
            <a:pPr>
              <a:lnSpc>
                <a:spcPct val="100000"/>
              </a:lnSpc>
              <a:spcBef>
                <a:spcPts val="15"/>
              </a:spcBef>
            </a:pPr>
            <a:endParaRPr dirty="0">
              <a:latin typeface="Tahoma"/>
              <a:cs typeface="Tahoma"/>
            </a:endParaRPr>
          </a:p>
          <a:p>
            <a:pPr marL="387350" indent="-342900">
              <a:lnSpc>
                <a:spcPct val="100000"/>
              </a:lnSpc>
              <a:buClr>
                <a:srgbClr val="3333CC"/>
              </a:buClr>
              <a:buSzPct val="58333"/>
              <a:buFont typeface="Wingdings"/>
              <a:buChar char=""/>
              <a:tabLst>
                <a:tab pos="386715" algn="l"/>
                <a:tab pos="387350" algn="l"/>
              </a:tabLst>
            </a:pPr>
            <a:r>
              <a:rPr dirty="0">
                <a:latin typeface="Tahoma"/>
                <a:cs typeface="Tahoma"/>
              </a:rPr>
              <a:t>Themenausgabe </a:t>
            </a:r>
            <a:r>
              <a:rPr u="heavy" spc="-5" dirty="0">
                <a:uFill>
                  <a:solidFill>
                    <a:srgbClr val="000000"/>
                  </a:solidFill>
                </a:uFill>
                <a:latin typeface="Tahoma"/>
                <a:cs typeface="Tahoma"/>
              </a:rPr>
              <a:t>UND</a:t>
            </a:r>
            <a:r>
              <a:rPr spc="-5" dirty="0">
                <a:latin typeface="Tahoma"/>
                <a:cs typeface="Tahoma"/>
              </a:rPr>
              <a:t> Beginn </a:t>
            </a:r>
            <a:r>
              <a:rPr dirty="0">
                <a:latin typeface="Tahoma"/>
                <a:cs typeface="Tahoma"/>
              </a:rPr>
              <a:t>der </a:t>
            </a:r>
            <a:r>
              <a:rPr spc="-5" dirty="0">
                <a:latin typeface="Tahoma"/>
                <a:cs typeface="Tahoma"/>
              </a:rPr>
              <a:t>Bearbeitungsfrist</a:t>
            </a:r>
            <a:endParaRPr dirty="0">
              <a:latin typeface="Tahoma"/>
              <a:cs typeface="Tahoma"/>
            </a:endParaRPr>
          </a:p>
          <a:p>
            <a:pPr marL="788035" lvl="1" indent="-287655">
              <a:lnSpc>
                <a:spcPct val="100000"/>
              </a:lnSpc>
              <a:spcBef>
                <a:spcPts val="244"/>
              </a:spcBef>
              <a:buClr>
                <a:srgbClr val="FF0000"/>
              </a:buClr>
              <a:buSzPct val="55000"/>
              <a:buFont typeface="Wingdings"/>
              <a:buChar char=""/>
              <a:tabLst>
                <a:tab pos="788035" algn="l"/>
                <a:tab pos="788670" algn="l"/>
              </a:tabLst>
            </a:pPr>
            <a:r>
              <a:rPr lang="de-DE" dirty="0">
                <a:solidFill>
                  <a:srgbClr val="007052"/>
                </a:solidFill>
                <a:latin typeface="Tahoma" panose="020B0604030504040204" pitchFamily="34" charset="0"/>
                <a:ea typeface="Tahoma" panose="020B0604030504040204" pitchFamily="34" charset="0"/>
              </a:rPr>
              <a:t>5. November 2024 </a:t>
            </a:r>
            <a:r>
              <a:rPr spc="-5" dirty="0" err="1">
                <a:latin typeface="Tahoma"/>
                <a:cs typeface="Tahoma"/>
              </a:rPr>
              <a:t>erfolgt</a:t>
            </a:r>
            <a:r>
              <a:rPr spc="-5" dirty="0">
                <a:latin typeface="Tahoma"/>
                <a:cs typeface="Tahoma"/>
              </a:rPr>
              <a:t> via</a:t>
            </a:r>
            <a:r>
              <a:rPr spc="-30" dirty="0">
                <a:latin typeface="Tahoma"/>
                <a:cs typeface="Tahoma"/>
              </a:rPr>
              <a:t> </a:t>
            </a:r>
            <a:r>
              <a:rPr dirty="0">
                <a:latin typeface="Tahoma"/>
                <a:cs typeface="Tahoma"/>
              </a:rPr>
              <a:t>E-Mail</a:t>
            </a:r>
          </a:p>
          <a:p>
            <a:pPr marL="386715" marR="2284730" indent="-342900">
              <a:lnSpc>
                <a:spcPct val="100000"/>
              </a:lnSpc>
              <a:spcBef>
                <a:spcPts val="655"/>
              </a:spcBef>
              <a:buClr>
                <a:srgbClr val="3333CC"/>
              </a:buClr>
              <a:buSzPct val="58333"/>
              <a:buFont typeface="Wingdings"/>
              <a:buChar char=""/>
              <a:tabLst>
                <a:tab pos="386715" algn="l"/>
                <a:tab pos="387350" algn="l"/>
              </a:tabLst>
            </a:pPr>
            <a:r>
              <a:rPr dirty="0">
                <a:latin typeface="Tahoma"/>
                <a:cs typeface="Tahoma"/>
              </a:rPr>
              <a:t>Abgabe der </a:t>
            </a:r>
            <a:r>
              <a:rPr spc="-5" dirty="0">
                <a:latin typeface="Tahoma"/>
                <a:cs typeface="Tahoma"/>
              </a:rPr>
              <a:t>Bachelorarbeiten ausschließlich  via E-Mail </a:t>
            </a:r>
            <a:r>
              <a:rPr dirty="0">
                <a:latin typeface="Tahoma"/>
                <a:cs typeface="Tahoma"/>
              </a:rPr>
              <a:t>an</a:t>
            </a:r>
            <a:r>
              <a:rPr spc="15" dirty="0">
                <a:solidFill>
                  <a:srgbClr val="FF0000"/>
                </a:solidFill>
                <a:latin typeface="Tahoma"/>
                <a:cs typeface="Tahoma"/>
              </a:rPr>
              <a:t> </a:t>
            </a:r>
            <a:r>
              <a:rPr lang="de-DE" u="heavy" spc="-5" dirty="0">
                <a:solidFill>
                  <a:srgbClr val="FF0000"/>
                </a:solidFill>
                <a:uFill>
                  <a:solidFill>
                    <a:srgbClr val="FF0000"/>
                  </a:solidFill>
                </a:uFill>
                <a:latin typeface="Tahoma"/>
                <a:cs typeface="Tahoma"/>
              </a:rPr>
              <a:t>ba-ska@polsoz.fu-berlin.de</a:t>
            </a:r>
            <a:endParaRPr dirty="0">
              <a:latin typeface="Tahoma"/>
              <a:cs typeface="Tahoma"/>
            </a:endParaRPr>
          </a:p>
          <a:p>
            <a:pPr marL="788035" marR="2240280" lvl="1" indent="-287020">
              <a:lnSpc>
                <a:spcPts val="1939"/>
              </a:lnSpc>
              <a:spcBef>
                <a:spcPts val="464"/>
              </a:spcBef>
              <a:buClr>
                <a:srgbClr val="FF0000"/>
              </a:buClr>
              <a:buSzPct val="55555"/>
              <a:buFont typeface="Wingdings"/>
              <a:buChar char=""/>
              <a:tabLst>
                <a:tab pos="788035" algn="l"/>
                <a:tab pos="788670" algn="l"/>
              </a:tabLst>
            </a:pPr>
            <a:r>
              <a:rPr spc="-5" dirty="0">
                <a:solidFill>
                  <a:srgbClr val="007153"/>
                </a:solidFill>
                <a:latin typeface="Tahoma"/>
                <a:cs typeface="Tahoma"/>
              </a:rPr>
              <a:t>nach BPO 201</a:t>
            </a:r>
            <a:r>
              <a:rPr lang="de-DE" spc="-5" dirty="0">
                <a:solidFill>
                  <a:srgbClr val="007153"/>
                </a:solidFill>
                <a:latin typeface="Tahoma"/>
                <a:cs typeface="Tahoma"/>
              </a:rPr>
              <a:t>8</a:t>
            </a:r>
            <a:r>
              <a:rPr spc="-5" dirty="0">
                <a:solidFill>
                  <a:srgbClr val="007153"/>
                </a:solidFill>
                <a:latin typeface="Tahoma"/>
                <a:cs typeface="Tahoma"/>
              </a:rPr>
              <a:t> </a:t>
            </a:r>
            <a:r>
              <a:rPr dirty="0">
                <a:solidFill>
                  <a:srgbClr val="007153"/>
                </a:solidFill>
                <a:latin typeface="Tahoma"/>
                <a:cs typeface="Tahoma"/>
              </a:rPr>
              <a:t>am </a:t>
            </a:r>
            <a:r>
              <a:rPr lang="de-DE" dirty="0">
                <a:solidFill>
                  <a:srgbClr val="007052"/>
                </a:solidFill>
                <a:effectLst/>
                <a:latin typeface="Tahoma" panose="020B0604030504040204" pitchFamily="34" charset="0"/>
                <a:ea typeface="Tahoma" panose="020B0604030504040204" pitchFamily="34" charset="0"/>
              </a:rPr>
              <a:t>18. Februar 2025</a:t>
            </a:r>
            <a:endParaRPr lang="de-DE" dirty="0">
              <a:solidFill>
                <a:srgbClr val="007153"/>
              </a:solidFill>
              <a:latin typeface="Tahoma"/>
              <a:cs typeface="Tahom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791</Words>
  <Application>Microsoft Office PowerPoint</Application>
  <PresentationFormat>Bildschirmpräsentation (4:3)</PresentationFormat>
  <Paragraphs>54</Paragraphs>
  <Slides>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Calibri</vt:lpstr>
      <vt:lpstr>Tahoma</vt:lpstr>
      <vt:lpstr>Wingdings</vt:lpstr>
      <vt:lpstr>Office Theme</vt:lpstr>
      <vt:lpstr>Anmeldung BA Arbeit  BA Sozial- und Kulturanthropologie</vt:lpstr>
      <vt:lpstr>Anmeldung zur Bachelorarbeit</vt:lpstr>
      <vt:lpstr>Erst- und Zweitprüfer/-  betreuer*in</vt:lpstr>
      <vt:lpstr>Die Bachelorarbeit</vt:lpstr>
      <vt:lpstr>Die Bachelorarbeit</vt:lpstr>
      <vt:lpstr>Zeitplan im Überblick für 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 und Bachelorstudiengang Politikwissenschaft</dc:title>
  <dc:creator>Stelter</dc:creator>
  <cp:lastModifiedBy>Kauka, Teresa</cp:lastModifiedBy>
  <cp:revision>16</cp:revision>
  <dcterms:created xsi:type="dcterms:W3CDTF">2021-06-18T06:14:49Z</dcterms:created>
  <dcterms:modified xsi:type="dcterms:W3CDTF">2024-07-25T09:15:08Z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2021-06-18T00:00:00Z</vt:filetime>
  </property>
  <property fmtid="{D5CDD505-2E9C-101B-9397-08002B2CF9AE}" pid="3" name="Creator">
    <vt:lpwstr>Acrobat PDFMaker 17 für PowerPoint</vt:lpwstr>
  </property>
  <property fmtid="{D5CDD505-2E9C-101B-9397-08002B2CF9AE}" pid="4" name="LastSaved">
    <vt:filetime>2021-06-18T00:00:00Z</vt:filetime>
  </property>
</Properties>
</file>