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Lst>
  <p:sldSz cx="9144000" cy="6858000" type="screen4x3"/>
  <p:notesSz cx="9144000" cy="6858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206" y="9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7/29/2024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rgbClr val="333399"/>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7/29/2024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rgbClr val="333399"/>
                </a:solidFill>
                <a:latin typeface="Tahoma"/>
                <a:cs typeface="Tahoma"/>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7/29/2024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000" b="0" i="0">
                <a:solidFill>
                  <a:srgbClr val="333399"/>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7/29/2024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7/29/2024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417576" y="1098803"/>
            <a:ext cx="437515" cy="474345"/>
          </a:xfrm>
          <a:custGeom>
            <a:avLst/>
            <a:gdLst/>
            <a:ahLst/>
            <a:cxnLst/>
            <a:rect l="l" t="t" r="r" b="b"/>
            <a:pathLst>
              <a:path w="437515" h="474344">
                <a:moveTo>
                  <a:pt x="0" y="0"/>
                </a:moveTo>
                <a:lnTo>
                  <a:pt x="437387" y="0"/>
                </a:lnTo>
                <a:lnTo>
                  <a:pt x="437387" y="473963"/>
                </a:lnTo>
                <a:lnTo>
                  <a:pt x="0" y="473963"/>
                </a:lnTo>
                <a:lnTo>
                  <a:pt x="0" y="0"/>
                </a:lnTo>
                <a:close/>
              </a:path>
            </a:pathLst>
          </a:custGeom>
          <a:solidFill>
            <a:srgbClr val="FFCF01"/>
          </a:solidFill>
        </p:spPr>
        <p:txBody>
          <a:bodyPr wrap="square" lIns="0" tIns="0" rIns="0" bIns="0" rtlCol="0"/>
          <a:lstStyle/>
          <a:p>
            <a:endParaRPr/>
          </a:p>
        </p:txBody>
      </p:sp>
      <p:sp>
        <p:nvSpPr>
          <p:cNvPr id="17" name="bk object 17"/>
          <p:cNvSpPr/>
          <p:nvPr/>
        </p:nvSpPr>
        <p:spPr>
          <a:xfrm>
            <a:off x="800100" y="1098803"/>
            <a:ext cx="329183" cy="473963"/>
          </a:xfrm>
          <a:prstGeom prst="rect">
            <a:avLst/>
          </a:prstGeom>
          <a:blipFill>
            <a:blip r:embed="rId7" cstate="print"/>
            <a:stretch>
              <a:fillRect/>
            </a:stretch>
          </a:blipFill>
        </p:spPr>
        <p:txBody>
          <a:bodyPr wrap="square" lIns="0" tIns="0" rIns="0" bIns="0" rtlCol="0"/>
          <a:lstStyle/>
          <a:p>
            <a:endParaRPr/>
          </a:p>
        </p:txBody>
      </p:sp>
      <p:sp>
        <p:nvSpPr>
          <p:cNvPr id="18" name="bk object 18"/>
          <p:cNvSpPr/>
          <p:nvPr/>
        </p:nvSpPr>
        <p:spPr>
          <a:xfrm>
            <a:off x="541019" y="1520952"/>
            <a:ext cx="422275" cy="474345"/>
          </a:xfrm>
          <a:custGeom>
            <a:avLst/>
            <a:gdLst/>
            <a:ahLst/>
            <a:cxnLst/>
            <a:rect l="l" t="t" r="r" b="b"/>
            <a:pathLst>
              <a:path w="422275" h="474344">
                <a:moveTo>
                  <a:pt x="0" y="0"/>
                </a:moveTo>
                <a:lnTo>
                  <a:pt x="422148" y="0"/>
                </a:lnTo>
                <a:lnTo>
                  <a:pt x="422148" y="473963"/>
                </a:lnTo>
                <a:lnTo>
                  <a:pt x="0" y="473963"/>
                </a:lnTo>
                <a:lnTo>
                  <a:pt x="0" y="0"/>
                </a:lnTo>
                <a:close/>
              </a:path>
            </a:pathLst>
          </a:custGeom>
          <a:solidFill>
            <a:srgbClr val="3333CC"/>
          </a:solidFill>
        </p:spPr>
        <p:txBody>
          <a:bodyPr wrap="square" lIns="0" tIns="0" rIns="0" bIns="0" rtlCol="0"/>
          <a:lstStyle/>
          <a:p>
            <a:endParaRPr/>
          </a:p>
        </p:txBody>
      </p:sp>
      <p:sp>
        <p:nvSpPr>
          <p:cNvPr id="19" name="bk object 19"/>
          <p:cNvSpPr/>
          <p:nvPr/>
        </p:nvSpPr>
        <p:spPr>
          <a:xfrm>
            <a:off x="911352" y="1520952"/>
            <a:ext cx="368807" cy="473963"/>
          </a:xfrm>
          <a:prstGeom prst="rect">
            <a:avLst/>
          </a:prstGeom>
          <a:blipFill>
            <a:blip r:embed="rId8" cstate="print"/>
            <a:stretch>
              <a:fillRect/>
            </a:stretch>
          </a:blipFill>
        </p:spPr>
        <p:txBody>
          <a:bodyPr wrap="square" lIns="0" tIns="0" rIns="0" bIns="0" rtlCol="0"/>
          <a:lstStyle/>
          <a:p>
            <a:endParaRPr/>
          </a:p>
        </p:txBody>
      </p:sp>
      <p:sp>
        <p:nvSpPr>
          <p:cNvPr id="20" name="bk object 20"/>
          <p:cNvSpPr/>
          <p:nvPr/>
        </p:nvSpPr>
        <p:spPr>
          <a:xfrm>
            <a:off x="126492" y="1447800"/>
            <a:ext cx="560831" cy="422147"/>
          </a:xfrm>
          <a:prstGeom prst="rect">
            <a:avLst/>
          </a:prstGeom>
          <a:blipFill>
            <a:blip r:embed="rId9" cstate="print"/>
            <a:stretch>
              <a:fillRect/>
            </a:stretch>
          </a:blipFill>
        </p:spPr>
        <p:txBody>
          <a:bodyPr wrap="square" lIns="0" tIns="0" rIns="0" bIns="0" rtlCol="0"/>
          <a:lstStyle/>
          <a:p>
            <a:endParaRPr/>
          </a:p>
        </p:txBody>
      </p:sp>
      <p:sp>
        <p:nvSpPr>
          <p:cNvPr id="21" name="bk object 21"/>
          <p:cNvSpPr/>
          <p:nvPr/>
        </p:nvSpPr>
        <p:spPr>
          <a:xfrm>
            <a:off x="778001" y="990600"/>
            <a:ext cx="0" cy="1053465"/>
          </a:xfrm>
          <a:custGeom>
            <a:avLst/>
            <a:gdLst/>
            <a:ahLst/>
            <a:cxnLst/>
            <a:rect l="l" t="t" r="r" b="b"/>
            <a:pathLst>
              <a:path h="1053464">
                <a:moveTo>
                  <a:pt x="0" y="0"/>
                </a:moveTo>
                <a:lnTo>
                  <a:pt x="0" y="1053084"/>
                </a:lnTo>
              </a:path>
            </a:pathLst>
          </a:custGeom>
          <a:ln w="32004">
            <a:solidFill>
              <a:srgbClr val="1C1C1C"/>
            </a:solidFill>
          </a:ln>
        </p:spPr>
        <p:txBody>
          <a:bodyPr wrap="square" lIns="0" tIns="0" rIns="0" bIns="0" rtlCol="0"/>
          <a:lstStyle/>
          <a:p>
            <a:endParaRPr/>
          </a:p>
        </p:txBody>
      </p:sp>
      <p:sp>
        <p:nvSpPr>
          <p:cNvPr id="22" name="bk object 22"/>
          <p:cNvSpPr/>
          <p:nvPr/>
        </p:nvSpPr>
        <p:spPr>
          <a:xfrm>
            <a:off x="443483" y="1781555"/>
            <a:ext cx="8226552" cy="32003"/>
          </a:xfrm>
          <a:prstGeom prst="rect">
            <a:avLst/>
          </a:prstGeom>
          <a:blipFill>
            <a:blip r:embed="rId10" cstate="print"/>
            <a:stretch>
              <a:fillRect/>
            </a:stretch>
          </a:blipFill>
        </p:spPr>
        <p:txBody>
          <a:bodyPr wrap="square" lIns="0" tIns="0" rIns="0" bIns="0" rtlCol="0"/>
          <a:lstStyle/>
          <a:p>
            <a:endParaRPr/>
          </a:p>
        </p:txBody>
      </p:sp>
      <p:sp>
        <p:nvSpPr>
          <p:cNvPr id="2" name="Holder 2"/>
          <p:cNvSpPr>
            <a:spLocks noGrp="1"/>
          </p:cNvSpPr>
          <p:nvPr>
            <p:ph type="title"/>
          </p:nvPr>
        </p:nvSpPr>
        <p:spPr>
          <a:xfrm>
            <a:off x="1229677" y="397255"/>
            <a:ext cx="6505575" cy="635000"/>
          </a:xfrm>
          <a:prstGeom prst="rect">
            <a:avLst/>
          </a:prstGeom>
        </p:spPr>
        <p:txBody>
          <a:bodyPr wrap="square" lIns="0" tIns="0" rIns="0" bIns="0">
            <a:spAutoFit/>
          </a:bodyPr>
          <a:lstStyle>
            <a:lvl1pPr>
              <a:defRPr sz="4000" b="0" i="0">
                <a:solidFill>
                  <a:srgbClr val="333399"/>
                </a:solidFill>
                <a:latin typeface="Tahoma"/>
                <a:cs typeface="Tahoma"/>
              </a:defRPr>
            </a:lvl1pPr>
          </a:lstStyle>
          <a:p>
            <a:endParaRPr/>
          </a:p>
        </p:txBody>
      </p:sp>
      <p:sp>
        <p:nvSpPr>
          <p:cNvPr id="3" name="Holder 3"/>
          <p:cNvSpPr>
            <a:spLocks noGrp="1"/>
          </p:cNvSpPr>
          <p:nvPr>
            <p:ph type="body" idx="1"/>
          </p:nvPr>
        </p:nvSpPr>
        <p:spPr>
          <a:xfrm>
            <a:off x="268371" y="2150682"/>
            <a:ext cx="8607256" cy="394335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7/29/2024</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‹Nr.›</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hyperlink" Target="https://www.polsoz.fu-berlin.de/studium/pruefungsbuero/studiengaenge/ba_studiengaenge/ba_politikwissenschaft_neu/index.html#faq_abschlussphase" TargetMode="External"/><Relationship Id="rId2" Type="http://schemas.openxmlformats.org/officeDocument/2006/relationships/hyperlink" Target="mailto:ba-sciences-sociales@polsoz.fu-berlin.d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www.polsoz.fu-berlin.de/studium/downloads/downloads_studiengaenge/ba_politikwissenschaft/Suche-nach-Pruefer_Betreuer-BA-PolWiss-Arbeit.pdf" TargetMode="External"/><Relationship Id="rId5" Type="http://schemas.openxmlformats.org/officeDocument/2006/relationships/image" Target="../media/image11.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mailto:ba-polwiss@polsoz.fu-berlin.de" TargetMode="External"/><Relationship Id="rId2" Type="http://schemas.openxmlformats.org/officeDocument/2006/relationships/hyperlink" Target="mailto:Ba-sciences-sociales@polsoz.fu-berlin.d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polsoz.fu-berlin.de/studium/pruefungsbuero/studiengaenge/ba_studiengaenge/ba_politikwissenschaft_sciences_sociales/index.html" TargetMode="External"/><Relationship Id="rId2" Type="http://schemas.openxmlformats.org/officeDocument/2006/relationships/hyperlink" Target="https://www.polsoz.fu-berlin.de/studium/downloads/downloads_studiengaenge/allgemeine_formulare-pruefungsbuero/Aerztliches-Attest-mit-Zeitraum.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mailto:ba-polwiss@polsoz.fu-berlin.d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91084" y="2546604"/>
            <a:ext cx="437515" cy="474345"/>
          </a:xfrm>
          <a:custGeom>
            <a:avLst/>
            <a:gdLst/>
            <a:ahLst/>
            <a:cxnLst/>
            <a:rect l="l" t="t" r="r" b="b"/>
            <a:pathLst>
              <a:path w="437515" h="474344">
                <a:moveTo>
                  <a:pt x="0" y="0"/>
                </a:moveTo>
                <a:lnTo>
                  <a:pt x="437388" y="0"/>
                </a:lnTo>
                <a:lnTo>
                  <a:pt x="437388" y="473963"/>
                </a:lnTo>
                <a:lnTo>
                  <a:pt x="0" y="473963"/>
                </a:lnTo>
                <a:lnTo>
                  <a:pt x="0" y="0"/>
                </a:lnTo>
                <a:close/>
              </a:path>
            </a:pathLst>
          </a:custGeom>
          <a:solidFill>
            <a:srgbClr val="3333CC"/>
          </a:solidFill>
        </p:spPr>
        <p:txBody>
          <a:bodyPr wrap="square" lIns="0" tIns="0" rIns="0" bIns="0" rtlCol="0"/>
          <a:lstStyle/>
          <a:p>
            <a:endParaRPr/>
          </a:p>
        </p:txBody>
      </p:sp>
      <p:sp>
        <p:nvSpPr>
          <p:cNvPr id="3" name="object 3"/>
          <p:cNvSpPr/>
          <p:nvPr/>
        </p:nvSpPr>
        <p:spPr>
          <a:xfrm>
            <a:off x="673608" y="2546604"/>
            <a:ext cx="327659" cy="47396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14527" y="2968751"/>
            <a:ext cx="422275" cy="474345"/>
          </a:xfrm>
          <a:custGeom>
            <a:avLst/>
            <a:gdLst/>
            <a:ahLst/>
            <a:cxnLst/>
            <a:rect l="l" t="t" r="r" b="b"/>
            <a:pathLst>
              <a:path w="422275" h="474345">
                <a:moveTo>
                  <a:pt x="0" y="0"/>
                </a:moveTo>
                <a:lnTo>
                  <a:pt x="422147" y="0"/>
                </a:lnTo>
                <a:lnTo>
                  <a:pt x="422147" y="473963"/>
                </a:lnTo>
                <a:lnTo>
                  <a:pt x="0" y="473963"/>
                </a:lnTo>
                <a:lnTo>
                  <a:pt x="0" y="0"/>
                </a:lnTo>
                <a:close/>
              </a:path>
            </a:pathLst>
          </a:custGeom>
          <a:solidFill>
            <a:srgbClr val="FFCF01"/>
          </a:solidFill>
        </p:spPr>
        <p:txBody>
          <a:bodyPr wrap="square" lIns="0" tIns="0" rIns="0" bIns="0" rtlCol="0"/>
          <a:lstStyle/>
          <a:p>
            <a:endParaRPr/>
          </a:p>
        </p:txBody>
      </p:sp>
      <p:sp>
        <p:nvSpPr>
          <p:cNvPr id="5" name="object 5"/>
          <p:cNvSpPr/>
          <p:nvPr/>
        </p:nvSpPr>
        <p:spPr>
          <a:xfrm>
            <a:off x="784859" y="2968752"/>
            <a:ext cx="367283" cy="473963"/>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0" y="2895600"/>
            <a:ext cx="560831" cy="422147"/>
          </a:xfrm>
          <a:prstGeom prst="rect">
            <a:avLst/>
          </a:prstGeom>
          <a:blipFill>
            <a:blip r:embed="rId4" cstate="print"/>
            <a:stretch>
              <a:fillRect/>
            </a:stretch>
          </a:blipFill>
        </p:spPr>
        <p:txBody>
          <a:bodyPr wrap="square" lIns="0" tIns="0" rIns="0" bIns="0" rtlCol="0"/>
          <a:lstStyle/>
          <a:p>
            <a:endParaRPr/>
          </a:p>
        </p:txBody>
      </p:sp>
      <p:sp>
        <p:nvSpPr>
          <p:cNvPr id="7" name="object 7"/>
          <p:cNvSpPr/>
          <p:nvPr/>
        </p:nvSpPr>
        <p:spPr>
          <a:xfrm>
            <a:off x="651509" y="2438400"/>
            <a:ext cx="0" cy="1053465"/>
          </a:xfrm>
          <a:custGeom>
            <a:avLst/>
            <a:gdLst/>
            <a:ahLst/>
            <a:cxnLst/>
            <a:rect l="l" t="t" r="r" b="b"/>
            <a:pathLst>
              <a:path h="1053464">
                <a:moveTo>
                  <a:pt x="0" y="0"/>
                </a:moveTo>
                <a:lnTo>
                  <a:pt x="0" y="1053084"/>
                </a:lnTo>
              </a:path>
            </a:pathLst>
          </a:custGeom>
          <a:ln w="32004">
            <a:solidFill>
              <a:srgbClr val="1C1C1C"/>
            </a:solidFill>
          </a:ln>
        </p:spPr>
        <p:txBody>
          <a:bodyPr wrap="square" lIns="0" tIns="0" rIns="0" bIns="0" rtlCol="0"/>
          <a:lstStyle/>
          <a:p>
            <a:endParaRPr/>
          </a:p>
        </p:txBody>
      </p:sp>
      <p:sp>
        <p:nvSpPr>
          <p:cNvPr id="8" name="object 8"/>
          <p:cNvSpPr/>
          <p:nvPr/>
        </p:nvSpPr>
        <p:spPr>
          <a:xfrm>
            <a:off x="315468" y="3261359"/>
            <a:ext cx="8692895" cy="54863"/>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3782370" y="2567199"/>
            <a:ext cx="5214448" cy="3764876"/>
          </a:xfrm>
          <a:prstGeom prst="rect">
            <a:avLst/>
          </a:prstGeom>
          <a:blipFill>
            <a:blip r:embed="rId6" cstate="print"/>
            <a:stretch>
              <a:fillRect/>
            </a:stretch>
          </a:blipFill>
        </p:spPr>
        <p:txBody>
          <a:bodyPr wrap="square" lIns="0" tIns="0" rIns="0" bIns="0" rtlCol="0"/>
          <a:lstStyle/>
          <a:p>
            <a:endParaRPr dirty="0"/>
          </a:p>
        </p:txBody>
      </p:sp>
      <p:sp>
        <p:nvSpPr>
          <p:cNvPr id="10" name="object 10"/>
          <p:cNvSpPr/>
          <p:nvPr/>
        </p:nvSpPr>
        <p:spPr>
          <a:xfrm>
            <a:off x="876300" y="981455"/>
            <a:ext cx="7391400" cy="1461515"/>
          </a:xfrm>
          <a:prstGeom prst="rect">
            <a:avLst/>
          </a:prstGeom>
          <a:blipFill>
            <a:blip r:embed="rId7" cstate="print"/>
            <a:stretch>
              <a:fillRect/>
            </a:stretch>
          </a:blipFill>
        </p:spPr>
        <p:txBody>
          <a:bodyPr wrap="square" lIns="0" tIns="0" rIns="0" bIns="0" rtlCol="0"/>
          <a:lstStyle/>
          <a:p>
            <a:endParaRPr dirty="0"/>
          </a:p>
        </p:txBody>
      </p:sp>
      <p:sp>
        <p:nvSpPr>
          <p:cNvPr id="11" name="object 11"/>
          <p:cNvSpPr txBox="1">
            <a:spLocks noGrp="1"/>
          </p:cNvSpPr>
          <p:nvPr>
            <p:ph type="title"/>
          </p:nvPr>
        </p:nvSpPr>
        <p:spPr>
          <a:xfrm>
            <a:off x="876300" y="1040574"/>
            <a:ext cx="7391400" cy="1367682"/>
          </a:xfrm>
          <a:prstGeom prst="rect">
            <a:avLst/>
          </a:prstGeom>
        </p:spPr>
        <p:txBody>
          <a:bodyPr vert="horz" wrap="square" lIns="0" tIns="13335" rIns="0" bIns="0" rtlCol="0">
            <a:spAutoFit/>
          </a:bodyPr>
          <a:lstStyle/>
          <a:p>
            <a:pPr marL="91440">
              <a:lnSpc>
                <a:spcPct val="100000"/>
              </a:lnSpc>
              <a:spcBef>
                <a:spcPts val="105"/>
              </a:spcBef>
            </a:pPr>
            <a:r>
              <a:rPr lang="de-DE" sz="4400" spc="-5" dirty="0">
                <a:solidFill>
                  <a:srgbClr val="0000B4"/>
                </a:solidFill>
              </a:rPr>
              <a:t>Anmeldung BA Arbeit Doppel BA Sciences Sociales</a:t>
            </a:r>
            <a:endParaRPr sz="4400" dirty="0"/>
          </a:p>
        </p:txBody>
      </p:sp>
      <p:sp>
        <p:nvSpPr>
          <p:cNvPr id="12" name="object 12"/>
          <p:cNvSpPr txBox="1"/>
          <p:nvPr/>
        </p:nvSpPr>
        <p:spPr>
          <a:xfrm>
            <a:off x="597955" y="3738922"/>
            <a:ext cx="3022340" cy="2187778"/>
          </a:xfrm>
          <a:prstGeom prst="rect">
            <a:avLst/>
          </a:prstGeom>
        </p:spPr>
        <p:txBody>
          <a:bodyPr vert="horz" wrap="square" lIns="0" tIns="12700" rIns="0" bIns="0" rtlCol="0">
            <a:spAutoFit/>
          </a:bodyPr>
          <a:lstStyle/>
          <a:p>
            <a:pPr marL="81280" marR="5080" indent="-69215">
              <a:lnSpc>
                <a:spcPct val="100000"/>
              </a:lnSpc>
              <a:spcBef>
                <a:spcPts val="100"/>
              </a:spcBef>
            </a:pPr>
            <a:r>
              <a:rPr sz="3200" dirty="0">
                <a:latin typeface="Tahoma"/>
                <a:cs typeface="Tahoma"/>
              </a:rPr>
              <a:t>Anmeldung</a:t>
            </a:r>
            <a:r>
              <a:rPr sz="3200" spc="-70" dirty="0">
                <a:latin typeface="Tahoma"/>
                <a:cs typeface="Tahoma"/>
              </a:rPr>
              <a:t> </a:t>
            </a:r>
            <a:r>
              <a:rPr sz="3200" dirty="0">
                <a:latin typeface="Tahoma"/>
                <a:cs typeface="Tahoma"/>
              </a:rPr>
              <a:t>zur  </a:t>
            </a:r>
            <a:r>
              <a:rPr sz="3200" spc="-5" dirty="0">
                <a:latin typeface="Tahoma"/>
                <a:cs typeface="Tahoma"/>
              </a:rPr>
              <a:t>Bachelorarbeit</a:t>
            </a:r>
            <a:endParaRPr sz="3200" dirty="0">
              <a:latin typeface="Tahoma"/>
              <a:cs typeface="Tahoma"/>
            </a:endParaRPr>
          </a:p>
          <a:p>
            <a:pPr marL="634365" marR="13335" indent="-614045">
              <a:lnSpc>
                <a:spcPct val="100000"/>
              </a:lnSpc>
              <a:spcBef>
                <a:spcPts val="770"/>
              </a:spcBef>
            </a:pPr>
            <a:r>
              <a:rPr lang="de-DE" sz="3200" dirty="0">
                <a:latin typeface="Tahoma"/>
                <a:cs typeface="Tahoma"/>
              </a:rPr>
              <a:t>1</a:t>
            </a:r>
            <a:r>
              <a:rPr sz="3200" dirty="0">
                <a:latin typeface="Tahoma"/>
                <a:cs typeface="Tahoma"/>
              </a:rPr>
              <a:t>.</a:t>
            </a:r>
            <a:r>
              <a:rPr lang="de-DE" sz="3200" dirty="0">
                <a:latin typeface="Tahoma"/>
                <a:cs typeface="Tahoma"/>
              </a:rPr>
              <a:t> </a:t>
            </a:r>
            <a:r>
              <a:rPr sz="3200" dirty="0" err="1">
                <a:latin typeface="Tahoma"/>
                <a:cs typeface="Tahoma"/>
              </a:rPr>
              <a:t>Meldetermin</a:t>
            </a:r>
            <a:endParaRPr lang="de-DE" sz="3200" dirty="0">
              <a:latin typeface="Tahoma"/>
              <a:cs typeface="Tahoma"/>
            </a:endParaRPr>
          </a:p>
          <a:p>
            <a:pPr marL="634365" marR="13335" indent="-614045">
              <a:lnSpc>
                <a:spcPct val="100000"/>
              </a:lnSpc>
              <a:spcBef>
                <a:spcPts val="770"/>
              </a:spcBef>
            </a:pPr>
            <a:r>
              <a:rPr lang="de-DE" sz="3200" spc="-5" dirty="0">
                <a:latin typeface="Tahoma"/>
                <a:cs typeface="Tahoma"/>
              </a:rPr>
              <a:t>i</a:t>
            </a:r>
            <a:r>
              <a:rPr sz="3200" spc="-5" dirty="0">
                <a:latin typeface="Tahoma"/>
                <a:cs typeface="Tahoma"/>
              </a:rPr>
              <a:t>m</a:t>
            </a:r>
            <a:r>
              <a:rPr lang="de-DE" sz="3200" spc="-5" dirty="0">
                <a:latin typeface="Tahoma"/>
                <a:cs typeface="Tahoma"/>
              </a:rPr>
              <a:t> </a:t>
            </a:r>
            <a:r>
              <a:rPr lang="de-DE" sz="3200" spc="-5" dirty="0" err="1">
                <a:latin typeface="Tahoma"/>
                <a:cs typeface="Tahoma"/>
              </a:rPr>
              <a:t>WiSe</a:t>
            </a:r>
            <a:r>
              <a:rPr lang="de-DE" sz="3200" spc="-5" dirty="0">
                <a:latin typeface="Tahoma"/>
                <a:cs typeface="Tahoma"/>
              </a:rPr>
              <a:t> 24/25</a:t>
            </a:r>
            <a:endParaRPr sz="3000" dirty="0">
              <a:latin typeface="Tahoma"/>
              <a:cs typeface="Tahoma"/>
            </a:endParaRPr>
          </a:p>
        </p:txBody>
      </p:sp>
      <p:sp>
        <p:nvSpPr>
          <p:cNvPr id="13" name="object 13"/>
          <p:cNvSpPr txBox="1"/>
          <p:nvPr/>
        </p:nvSpPr>
        <p:spPr>
          <a:xfrm>
            <a:off x="7238428" y="6544944"/>
            <a:ext cx="948690" cy="132080"/>
          </a:xfrm>
          <a:prstGeom prst="rect">
            <a:avLst/>
          </a:prstGeom>
        </p:spPr>
        <p:txBody>
          <a:bodyPr vert="horz" wrap="square" lIns="0" tIns="12065" rIns="0" bIns="0" rtlCol="0">
            <a:spAutoFit/>
          </a:bodyPr>
          <a:lstStyle/>
          <a:p>
            <a:pPr marL="12700">
              <a:lnSpc>
                <a:spcPct val="100000"/>
              </a:lnSpc>
              <a:spcBef>
                <a:spcPts val="95"/>
              </a:spcBef>
            </a:pPr>
            <a:r>
              <a:rPr sz="700" spc="-5" dirty="0">
                <a:latin typeface="Tahoma"/>
                <a:cs typeface="Tahoma"/>
              </a:rPr>
              <a:t>Bildquelle:</a:t>
            </a:r>
            <a:r>
              <a:rPr sz="700" spc="-30" dirty="0">
                <a:latin typeface="Tahoma"/>
                <a:cs typeface="Tahoma"/>
              </a:rPr>
              <a:t> </a:t>
            </a:r>
            <a:r>
              <a:rPr sz="700" spc="-5" dirty="0">
                <a:latin typeface="Tahoma"/>
                <a:cs typeface="Tahoma"/>
              </a:rPr>
              <a:t>pixabay.com</a:t>
            </a:r>
            <a:endParaRPr sz="700">
              <a:latin typeface="Tahoma"/>
              <a:cs typeface="Tahom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9677" y="944371"/>
            <a:ext cx="7444105" cy="696595"/>
          </a:xfrm>
          <a:prstGeom prst="rect">
            <a:avLst/>
          </a:prstGeom>
        </p:spPr>
        <p:txBody>
          <a:bodyPr vert="horz" wrap="square" lIns="0" tIns="13335" rIns="0" bIns="0" rtlCol="0">
            <a:spAutoFit/>
          </a:bodyPr>
          <a:lstStyle/>
          <a:p>
            <a:pPr marL="12700">
              <a:lnSpc>
                <a:spcPct val="100000"/>
              </a:lnSpc>
              <a:spcBef>
                <a:spcPts val="105"/>
              </a:spcBef>
            </a:pPr>
            <a:r>
              <a:rPr sz="4400" spc="-5" dirty="0"/>
              <a:t>Anmeldung </a:t>
            </a:r>
            <a:r>
              <a:rPr sz="4400" dirty="0"/>
              <a:t>zur</a:t>
            </a:r>
            <a:r>
              <a:rPr sz="4400" spc="-75" dirty="0"/>
              <a:t> </a:t>
            </a:r>
            <a:r>
              <a:rPr sz="4400" spc="-5" dirty="0"/>
              <a:t>Bachelorarbeit</a:t>
            </a:r>
            <a:endParaRPr sz="4400"/>
          </a:p>
        </p:txBody>
      </p:sp>
      <p:sp>
        <p:nvSpPr>
          <p:cNvPr id="3" name="object 3"/>
          <p:cNvSpPr txBox="1"/>
          <p:nvPr/>
        </p:nvSpPr>
        <p:spPr>
          <a:xfrm>
            <a:off x="1229677" y="1894775"/>
            <a:ext cx="7573645" cy="4396075"/>
          </a:xfrm>
          <a:prstGeom prst="rect">
            <a:avLst/>
          </a:prstGeom>
        </p:spPr>
        <p:txBody>
          <a:bodyPr vert="horz" wrap="square" lIns="0" tIns="12700" rIns="0" bIns="0" rtlCol="0">
            <a:spAutoFit/>
          </a:bodyPr>
          <a:lstStyle/>
          <a:p>
            <a:pPr marL="355600" indent="-342900">
              <a:lnSpc>
                <a:spcPct val="100000"/>
              </a:lnSpc>
              <a:spcBef>
                <a:spcPts val="100"/>
              </a:spcBef>
              <a:buClr>
                <a:srgbClr val="3333CC"/>
              </a:buClr>
              <a:buSzPct val="58333"/>
              <a:buFont typeface="Wingdings"/>
              <a:buChar char=""/>
              <a:tabLst>
                <a:tab pos="354965" algn="l"/>
                <a:tab pos="355600" algn="l"/>
              </a:tabLst>
            </a:pPr>
            <a:r>
              <a:rPr sz="1800" b="1" spc="-5" dirty="0">
                <a:latin typeface="Tahoma"/>
                <a:cs typeface="Tahoma"/>
              </a:rPr>
              <a:t>Termine</a:t>
            </a:r>
            <a:endParaRPr sz="1800" dirty="0">
              <a:latin typeface="Tahoma"/>
              <a:cs typeface="Tahoma"/>
            </a:endParaRPr>
          </a:p>
          <a:p>
            <a:pPr>
              <a:lnSpc>
                <a:spcPct val="100000"/>
              </a:lnSpc>
              <a:spcBef>
                <a:spcPts val="15"/>
              </a:spcBef>
              <a:buClr>
                <a:srgbClr val="3333CC"/>
              </a:buClr>
              <a:buFont typeface="Wingdings"/>
              <a:buChar char=""/>
            </a:pPr>
            <a:endParaRPr sz="1800" dirty="0">
              <a:latin typeface="Tahoma"/>
              <a:cs typeface="Tahoma"/>
            </a:endParaRPr>
          </a:p>
          <a:p>
            <a:pPr marL="354965" marR="160020" algn="just">
              <a:lnSpc>
                <a:spcPts val="1730"/>
              </a:lnSpc>
              <a:spcBef>
                <a:spcPts val="5"/>
              </a:spcBef>
            </a:pPr>
            <a:r>
              <a:rPr sz="1600" spc="-5" dirty="0">
                <a:latin typeface="Tahoma"/>
                <a:cs typeface="Tahoma"/>
              </a:rPr>
              <a:t>In </a:t>
            </a:r>
            <a:r>
              <a:rPr sz="1600" spc="-10" dirty="0">
                <a:latin typeface="Tahoma"/>
                <a:cs typeface="Tahoma"/>
              </a:rPr>
              <a:t>jedem Semester </a:t>
            </a:r>
            <a:r>
              <a:rPr sz="1600" spc="-5" dirty="0">
                <a:latin typeface="Tahoma"/>
                <a:cs typeface="Tahoma"/>
              </a:rPr>
              <a:t>werden pro </a:t>
            </a:r>
            <a:r>
              <a:rPr sz="1600" spc="-10" dirty="0">
                <a:latin typeface="Tahoma"/>
                <a:cs typeface="Tahoma"/>
              </a:rPr>
              <a:t>Semester </a:t>
            </a:r>
            <a:r>
              <a:rPr sz="1600" spc="-5" dirty="0">
                <a:latin typeface="Tahoma"/>
                <a:cs typeface="Tahoma"/>
              </a:rPr>
              <a:t>zwei </a:t>
            </a:r>
            <a:r>
              <a:rPr sz="1600" spc="-10" dirty="0">
                <a:latin typeface="Tahoma"/>
                <a:cs typeface="Tahoma"/>
              </a:rPr>
              <a:t>Meldemöglichkeiten </a:t>
            </a:r>
            <a:r>
              <a:rPr sz="1600" spc="-5" dirty="0">
                <a:latin typeface="Tahoma"/>
                <a:cs typeface="Tahoma"/>
              </a:rPr>
              <a:t>angeboten!  </a:t>
            </a:r>
            <a:r>
              <a:rPr sz="1600" spc="-10" dirty="0">
                <a:latin typeface="Tahoma"/>
                <a:cs typeface="Tahoma"/>
              </a:rPr>
              <a:t>Für </a:t>
            </a:r>
            <a:r>
              <a:rPr sz="1600" spc="-5" dirty="0">
                <a:latin typeface="Tahoma"/>
                <a:cs typeface="Tahoma"/>
              </a:rPr>
              <a:t>das </a:t>
            </a:r>
            <a:r>
              <a:rPr sz="1600" spc="-10" dirty="0">
                <a:latin typeface="Tahoma"/>
                <a:cs typeface="Tahoma"/>
              </a:rPr>
              <a:t>Sommersemester </a:t>
            </a:r>
            <a:r>
              <a:rPr sz="1600" spc="-5" dirty="0">
                <a:latin typeface="Tahoma"/>
                <a:cs typeface="Tahoma"/>
              </a:rPr>
              <a:t>werden </a:t>
            </a:r>
            <a:r>
              <a:rPr sz="1600" u="sng" spc="-5" dirty="0">
                <a:uFill>
                  <a:solidFill>
                    <a:srgbClr val="000000"/>
                  </a:solidFill>
                </a:uFill>
                <a:latin typeface="Tahoma"/>
                <a:cs typeface="Tahoma"/>
              </a:rPr>
              <a:t>in der Regel </a:t>
            </a:r>
            <a:r>
              <a:rPr sz="1600" spc="-5" dirty="0">
                <a:latin typeface="Tahoma"/>
                <a:cs typeface="Tahoma"/>
              </a:rPr>
              <a:t>im April </a:t>
            </a:r>
            <a:r>
              <a:rPr sz="1600" spc="-10" dirty="0">
                <a:latin typeface="Tahoma"/>
                <a:cs typeface="Tahoma"/>
              </a:rPr>
              <a:t>und Juni Meldetermine  </a:t>
            </a:r>
            <a:r>
              <a:rPr sz="1600" spc="-5" dirty="0">
                <a:latin typeface="Tahoma"/>
                <a:cs typeface="Tahoma"/>
              </a:rPr>
              <a:t>angeboten </a:t>
            </a:r>
            <a:r>
              <a:rPr sz="1600" spc="-10" dirty="0">
                <a:latin typeface="Tahoma"/>
                <a:cs typeface="Tahoma"/>
              </a:rPr>
              <a:t>und </a:t>
            </a:r>
            <a:r>
              <a:rPr sz="1600" spc="-5" dirty="0">
                <a:latin typeface="Tahoma"/>
                <a:cs typeface="Tahoma"/>
              </a:rPr>
              <a:t>für das </a:t>
            </a:r>
            <a:r>
              <a:rPr sz="1600" spc="-10" dirty="0">
                <a:latin typeface="Tahoma"/>
                <a:cs typeface="Tahoma"/>
              </a:rPr>
              <a:t>Wintersemester </a:t>
            </a:r>
            <a:r>
              <a:rPr sz="1600" spc="-5" dirty="0">
                <a:latin typeface="Tahoma"/>
                <a:cs typeface="Tahoma"/>
              </a:rPr>
              <a:t>im Oktober/November </a:t>
            </a:r>
            <a:r>
              <a:rPr sz="1600" spc="-10" dirty="0">
                <a:latin typeface="Tahoma"/>
                <a:cs typeface="Tahoma"/>
              </a:rPr>
              <a:t>und </a:t>
            </a:r>
            <a:r>
              <a:rPr sz="1600" spc="-5" dirty="0">
                <a:latin typeface="Tahoma"/>
                <a:cs typeface="Tahoma"/>
              </a:rPr>
              <a:t>Januar. </a:t>
            </a:r>
            <a:r>
              <a:rPr sz="1600" spc="-10" dirty="0">
                <a:latin typeface="Tahoma"/>
                <a:cs typeface="Tahoma"/>
              </a:rPr>
              <a:t>Um  </a:t>
            </a:r>
            <a:r>
              <a:rPr sz="1600" spc="-5" dirty="0">
                <a:latin typeface="Tahoma"/>
                <a:cs typeface="Tahoma"/>
              </a:rPr>
              <a:t>Ihnen den Abschluss des </a:t>
            </a:r>
            <a:r>
              <a:rPr sz="1600" spc="-10" dirty="0">
                <a:latin typeface="Tahoma"/>
                <a:cs typeface="Tahoma"/>
              </a:rPr>
              <a:t>Studiums innerhalb eines </a:t>
            </a:r>
            <a:r>
              <a:rPr sz="1600" spc="-5" dirty="0">
                <a:latin typeface="Tahoma"/>
                <a:cs typeface="Tahoma"/>
              </a:rPr>
              <a:t>Semesters zu ermöglichen,  liegt </a:t>
            </a:r>
            <a:r>
              <a:rPr sz="1600" spc="-10" dirty="0">
                <a:latin typeface="Tahoma"/>
                <a:cs typeface="Tahoma"/>
              </a:rPr>
              <a:t>einer </a:t>
            </a:r>
            <a:r>
              <a:rPr sz="1600" spc="-5" dirty="0">
                <a:latin typeface="Tahoma"/>
                <a:cs typeface="Tahoma"/>
              </a:rPr>
              <a:t>dieser Termine </a:t>
            </a:r>
            <a:r>
              <a:rPr sz="1600" spc="-10" dirty="0">
                <a:latin typeface="Tahoma"/>
                <a:cs typeface="Tahoma"/>
              </a:rPr>
              <a:t>entsprechend</a:t>
            </a:r>
            <a:r>
              <a:rPr sz="1600" spc="35" dirty="0">
                <a:latin typeface="Tahoma"/>
                <a:cs typeface="Tahoma"/>
              </a:rPr>
              <a:t> </a:t>
            </a:r>
            <a:r>
              <a:rPr sz="1600" spc="-5" dirty="0">
                <a:latin typeface="Tahoma"/>
                <a:cs typeface="Tahoma"/>
              </a:rPr>
              <a:t>früh.</a:t>
            </a:r>
            <a:endParaRPr sz="1600" dirty="0">
              <a:latin typeface="Tahoma"/>
              <a:cs typeface="Tahoma"/>
            </a:endParaRPr>
          </a:p>
          <a:p>
            <a:pPr marL="354965" algn="just">
              <a:lnSpc>
                <a:spcPts val="1695"/>
              </a:lnSpc>
            </a:pPr>
            <a:r>
              <a:rPr sz="1600" spc="-10" dirty="0">
                <a:solidFill>
                  <a:srgbClr val="FF0000"/>
                </a:solidFill>
                <a:latin typeface="Tahoma"/>
                <a:cs typeface="Tahoma"/>
              </a:rPr>
              <a:t>Die </a:t>
            </a:r>
            <a:r>
              <a:rPr sz="1600" spc="-5" dirty="0">
                <a:solidFill>
                  <a:srgbClr val="FF0000"/>
                </a:solidFill>
                <a:latin typeface="Tahoma"/>
                <a:cs typeface="Tahoma"/>
              </a:rPr>
              <a:t>Anmeldung erfolgt </a:t>
            </a:r>
            <a:r>
              <a:rPr sz="1600" spc="-10" dirty="0">
                <a:solidFill>
                  <a:srgbClr val="FF0000"/>
                </a:solidFill>
                <a:latin typeface="Tahoma"/>
                <a:cs typeface="Tahoma"/>
              </a:rPr>
              <a:t>ausschließlich </a:t>
            </a:r>
            <a:r>
              <a:rPr sz="1600" spc="-5" dirty="0">
                <a:solidFill>
                  <a:srgbClr val="FF0000"/>
                </a:solidFill>
                <a:latin typeface="Tahoma"/>
                <a:cs typeface="Tahoma"/>
              </a:rPr>
              <a:t>via </a:t>
            </a:r>
            <a:r>
              <a:rPr sz="1600" spc="-10" dirty="0">
                <a:solidFill>
                  <a:srgbClr val="FF0000"/>
                </a:solidFill>
                <a:latin typeface="Tahoma"/>
                <a:cs typeface="Tahoma"/>
              </a:rPr>
              <a:t>E-Mail</a:t>
            </a:r>
            <a:r>
              <a:rPr sz="1600" spc="155" dirty="0">
                <a:solidFill>
                  <a:srgbClr val="FF0000"/>
                </a:solidFill>
                <a:latin typeface="Tahoma"/>
                <a:cs typeface="Tahoma"/>
              </a:rPr>
              <a:t> </a:t>
            </a:r>
            <a:endParaRPr lang="de-DE" sz="1600" spc="155" dirty="0">
              <a:solidFill>
                <a:srgbClr val="FF0000"/>
              </a:solidFill>
              <a:latin typeface="Tahoma"/>
              <a:cs typeface="Tahoma"/>
            </a:endParaRPr>
          </a:p>
          <a:p>
            <a:pPr marL="354965" algn="just">
              <a:lnSpc>
                <a:spcPts val="1695"/>
              </a:lnSpc>
            </a:pPr>
            <a:r>
              <a:rPr sz="1600" u="sng" spc="-5" dirty="0" err="1">
                <a:solidFill>
                  <a:srgbClr val="FF0000"/>
                </a:solidFill>
                <a:uFill>
                  <a:solidFill>
                    <a:srgbClr val="FF0000"/>
                  </a:solidFill>
                </a:uFill>
                <a:latin typeface="Tahoma"/>
                <a:cs typeface="Tahoma"/>
                <a:hlinkClick r:id="rId2"/>
              </a:rPr>
              <a:t>ba</a:t>
            </a:r>
            <a:r>
              <a:rPr sz="1600" u="sng" spc="-5" dirty="0">
                <a:solidFill>
                  <a:srgbClr val="FF0000"/>
                </a:solidFill>
                <a:uFill>
                  <a:solidFill>
                    <a:srgbClr val="FF0000"/>
                  </a:solidFill>
                </a:uFill>
                <a:latin typeface="Tahoma"/>
                <a:cs typeface="Tahoma"/>
                <a:hlinkClick r:id="rId2"/>
              </a:rPr>
              <a:t>-</a:t>
            </a:r>
            <a:r>
              <a:rPr lang="de-DE" sz="1600" u="sng" spc="-5" dirty="0" err="1">
                <a:solidFill>
                  <a:srgbClr val="FF0000"/>
                </a:solidFill>
                <a:uFill>
                  <a:solidFill>
                    <a:srgbClr val="FF0000"/>
                  </a:solidFill>
                </a:uFill>
                <a:latin typeface="Tahoma"/>
                <a:cs typeface="Tahoma"/>
                <a:hlinkClick r:id="rId2"/>
              </a:rPr>
              <a:t>sciences-sociales</a:t>
            </a:r>
            <a:r>
              <a:rPr sz="1600" u="sng" spc="-5" dirty="0">
                <a:solidFill>
                  <a:srgbClr val="FF0000"/>
                </a:solidFill>
                <a:uFill>
                  <a:solidFill>
                    <a:srgbClr val="FF0000"/>
                  </a:solidFill>
                </a:uFill>
                <a:latin typeface="Tahoma"/>
                <a:cs typeface="Tahoma"/>
                <a:hlinkClick r:id="rId2"/>
              </a:rPr>
              <a:t>@polsoz.fu-berlin.de</a:t>
            </a:r>
            <a:endParaRPr sz="1600" dirty="0">
              <a:latin typeface="Tahoma"/>
              <a:cs typeface="Tahoma"/>
            </a:endParaRPr>
          </a:p>
          <a:p>
            <a:pPr>
              <a:lnSpc>
                <a:spcPct val="100000"/>
              </a:lnSpc>
              <a:spcBef>
                <a:spcPts val="20"/>
              </a:spcBef>
            </a:pPr>
            <a:endParaRPr sz="1900" dirty="0">
              <a:latin typeface="Tahoma"/>
              <a:cs typeface="Tahoma"/>
            </a:endParaRPr>
          </a:p>
          <a:p>
            <a:pPr marL="355600" indent="-342900">
              <a:lnSpc>
                <a:spcPts val="2070"/>
              </a:lnSpc>
              <a:spcBef>
                <a:spcPts val="5"/>
              </a:spcBef>
              <a:buClr>
                <a:srgbClr val="3333CC"/>
              </a:buClr>
              <a:buSzPct val="58333"/>
              <a:buFont typeface="Wingdings"/>
              <a:buChar char=""/>
              <a:tabLst>
                <a:tab pos="354965" algn="l"/>
                <a:tab pos="355600" algn="l"/>
              </a:tabLst>
            </a:pPr>
            <a:r>
              <a:rPr sz="1800" b="1" spc="-5" dirty="0" err="1">
                <a:latin typeface="Tahoma"/>
                <a:cs typeface="Tahoma"/>
              </a:rPr>
              <a:t>Meldetermin</a:t>
            </a:r>
            <a:r>
              <a:rPr sz="1800" b="1" spc="-5" dirty="0">
                <a:latin typeface="Tahoma"/>
                <a:cs typeface="Tahoma"/>
              </a:rPr>
              <a:t> </a:t>
            </a:r>
            <a:r>
              <a:rPr sz="1800" b="1" spc="-5" dirty="0" err="1">
                <a:latin typeface="Tahoma"/>
                <a:cs typeface="Tahoma"/>
              </a:rPr>
              <a:t>im</a:t>
            </a:r>
            <a:r>
              <a:rPr sz="1800" b="1" spc="-5" dirty="0">
                <a:latin typeface="Tahoma"/>
                <a:cs typeface="Tahoma"/>
              </a:rPr>
              <a:t> </a:t>
            </a:r>
            <a:r>
              <a:rPr lang="de-DE" sz="1800" b="1" spc="-5" dirty="0">
                <a:latin typeface="Tahoma"/>
                <a:cs typeface="Tahoma"/>
              </a:rPr>
              <a:t>Wintersemester 2024/2025</a:t>
            </a:r>
            <a:endParaRPr sz="1800" dirty="0">
              <a:latin typeface="Tahoma"/>
              <a:cs typeface="Tahoma"/>
            </a:endParaRPr>
          </a:p>
          <a:p>
            <a:pPr>
              <a:spcBef>
                <a:spcPts val="30"/>
              </a:spcBef>
            </a:pPr>
            <a:r>
              <a:rPr lang="de-DE" dirty="0">
                <a:solidFill>
                  <a:srgbClr val="008000"/>
                </a:solidFill>
                <a:latin typeface="Tahoma" panose="020B0604030504040204" pitchFamily="34" charset="0"/>
                <a:ea typeface="Tahoma" panose="020B0604030504040204" pitchFamily="34" charset="0"/>
              </a:rPr>
              <a:t>     </a:t>
            </a:r>
            <a:r>
              <a:rPr lang="de-DE" sz="1800" dirty="0">
                <a:solidFill>
                  <a:srgbClr val="008000"/>
                </a:solidFill>
                <a:effectLst/>
                <a:latin typeface="Tahoma" panose="020B0604030504040204" pitchFamily="34" charset="0"/>
                <a:ea typeface="Tahoma" panose="020B0604030504040204" pitchFamily="34" charset="0"/>
              </a:rPr>
              <a:t>21.10.2024</a:t>
            </a:r>
            <a:endParaRPr lang="de-DE" dirty="0">
              <a:solidFill>
                <a:srgbClr val="008000"/>
              </a:solidFill>
              <a:latin typeface="Tahoma" panose="020B0604030504040204" pitchFamily="34" charset="0"/>
              <a:ea typeface="Tahoma" panose="020B0604030504040204" pitchFamily="34" charset="0"/>
            </a:endParaRPr>
          </a:p>
          <a:p>
            <a:pPr>
              <a:spcBef>
                <a:spcPts val="30"/>
              </a:spcBef>
            </a:pPr>
            <a:endParaRPr sz="2100" dirty="0">
              <a:latin typeface="Tahoma"/>
              <a:cs typeface="Tahoma"/>
            </a:endParaRPr>
          </a:p>
          <a:p>
            <a:pPr marL="355600" marR="5080" indent="-342900">
              <a:lnSpc>
                <a:spcPts val="1939"/>
              </a:lnSpc>
              <a:buClr>
                <a:srgbClr val="3333CC"/>
              </a:buClr>
              <a:buSzPct val="58333"/>
              <a:buFont typeface="Wingdings"/>
              <a:buChar char=""/>
              <a:tabLst>
                <a:tab pos="354965" algn="l"/>
                <a:tab pos="355600" algn="l"/>
              </a:tabLst>
            </a:pPr>
            <a:r>
              <a:rPr sz="1800" b="1" spc="-5" dirty="0">
                <a:latin typeface="Tahoma"/>
                <a:cs typeface="Tahoma"/>
              </a:rPr>
              <a:t>Wie bereite ich mich auf die Anmeldung </a:t>
            </a:r>
            <a:r>
              <a:rPr sz="1800" b="1" dirty="0">
                <a:latin typeface="Tahoma"/>
                <a:cs typeface="Tahoma"/>
              </a:rPr>
              <a:t>vor </a:t>
            </a:r>
            <a:r>
              <a:rPr sz="1800" b="1" spc="-5" dirty="0">
                <a:latin typeface="Tahoma"/>
                <a:cs typeface="Tahoma"/>
              </a:rPr>
              <a:t>und was benötigte  ich zur</a:t>
            </a:r>
            <a:r>
              <a:rPr sz="1800" b="1" spc="-15" dirty="0">
                <a:latin typeface="Tahoma"/>
                <a:cs typeface="Tahoma"/>
              </a:rPr>
              <a:t> </a:t>
            </a:r>
            <a:r>
              <a:rPr sz="1800" b="1" spc="-5" dirty="0">
                <a:latin typeface="Tahoma"/>
                <a:cs typeface="Tahoma"/>
              </a:rPr>
              <a:t>Anmeldung?</a:t>
            </a:r>
            <a:endParaRPr sz="1800" dirty="0">
              <a:latin typeface="Tahoma"/>
              <a:cs typeface="Tahoma"/>
            </a:endParaRPr>
          </a:p>
          <a:p>
            <a:pPr marL="355600" marR="108585" indent="-635" algn="just">
              <a:lnSpc>
                <a:spcPts val="1730"/>
              </a:lnSpc>
              <a:spcBef>
                <a:spcPts val="1735"/>
              </a:spcBef>
            </a:pPr>
            <a:r>
              <a:rPr sz="1600" spc="-5" dirty="0">
                <a:latin typeface="Tahoma"/>
                <a:cs typeface="Tahoma"/>
              </a:rPr>
              <a:t>WI</a:t>
            </a:r>
            <a:r>
              <a:rPr lang="de-DE" sz="1600" spc="-5" dirty="0">
                <a:latin typeface="Tahoma"/>
                <a:cs typeface="Tahoma"/>
              </a:rPr>
              <a:t>E</a:t>
            </a:r>
            <a:r>
              <a:rPr sz="1600" spc="-5" dirty="0">
                <a:latin typeface="Tahoma"/>
                <a:cs typeface="Tahoma"/>
              </a:rPr>
              <a:t>,WAS,WO </a:t>
            </a:r>
            <a:r>
              <a:rPr sz="1600" spc="-10" dirty="0">
                <a:latin typeface="Tahoma"/>
                <a:cs typeface="Tahoma"/>
              </a:rPr>
              <a:t>entnehmen Sie </a:t>
            </a:r>
            <a:r>
              <a:rPr sz="1600" spc="-5" dirty="0">
                <a:latin typeface="Tahoma"/>
                <a:cs typeface="Tahoma"/>
              </a:rPr>
              <a:t>gern den Informationen auf der Homepage </a:t>
            </a:r>
            <a:r>
              <a:rPr sz="1600" spc="-10" dirty="0">
                <a:latin typeface="Tahoma"/>
                <a:cs typeface="Tahoma"/>
              </a:rPr>
              <a:t>unter  </a:t>
            </a:r>
            <a:r>
              <a:rPr sz="1600" spc="-5" dirty="0">
                <a:latin typeface="Tahoma"/>
                <a:cs typeface="Tahoma"/>
              </a:rPr>
              <a:t>der Rubrik </a:t>
            </a:r>
            <a:r>
              <a:rPr sz="1650" i="1" u="sng" spc="-30" dirty="0">
                <a:solidFill>
                  <a:srgbClr val="FF0000"/>
                </a:solidFill>
                <a:uFill>
                  <a:solidFill>
                    <a:srgbClr val="FF0000"/>
                  </a:solidFill>
                </a:uFill>
                <a:latin typeface="Tahoma"/>
                <a:cs typeface="Tahoma"/>
                <a:hlinkClick r:id="rId3"/>
              </a:rPr>
              <a:t>„Abschlussphase – </a:t>
            </a:r>
            <a:r>
              <a:rPr lang="de-DE" sz="1650" i="1" u="sng" spc="-30" dirty="0">
                <a:solidFill>
                  <a:srgbClr val="FF0000"/>
                </a:solidFill>
                <a:uFill>
                  <a:solidFill>
                    <a:srgbClr val="FF0000"/>
                  </a:solidFill>
                </a:uFill>
                <a:latin typeface="Tahoma"/>
                <a:cs typeface="Tahoma"/>
              </a:rPr>
              <a:t>Bachelorarbeit/</a:t>
            </a:r>
            <a:r>
              <a:rPr lang="de-DE" sz="1650" i="1" u="sng" spc="-30" dirty="0" err="1">
                <a:solidFill>
                  <a:srgbClr val="FF0000"/>
                </a:solidFill>
                <a:uFill>
                  <a:solidFill>
                    <a:srgbClr val="FF0000"/>
                  </a:solidFill>
                </a:uFill>
                <a:latin typeface="Tahoma"/>
                <a:cs typeface="Tahoma"/>
              </a:rPr>
              <a:t>ToR</a:t>
            </a:r>
            <a:r>
              <a:rPr lang="de-DE" sz="1650" i="1" u="sng" spc="-30" dirty="0">
                <a:solidFill>
                  <a:srgbClr val="FF0000"/>
                </a:solidFill>
                <a:uFill>
                  <a:solidFill>
                    <a:srgbClr val="FF0000"/>
                  </a:solidFill>
                </a:uFill>
                <a:latin typeface="Tahoma"/>
                <a:cs typeface="Tahoma"/>
              </a:rPr>
              <a:t>/Studienabschluss</a:t>
            </a:r>
            <a:endParaRPr sz="1650" dirty="0">
              <a:latin typeface="Tahoma"/>
              <a:cs typeface="Tahom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17576" y="1098803"/>
            <a:ext cx="437515" cy="474345"/>
          </a:xfrm>
          <a:custGeom>
            <a:avLst/>
            <a:gdLst/>
            <a:ahLst/>
            <a:cxnLst/>
            <a:rect l="l" t="t" r="r" b="b"/>
            <a:pathLst>
              <a:path w="437515" h="474344">
                <a:moveTo>
                  <a:pt x="0" y="0"/>
                </a:moveTo>
                <a:lnTo>
                  <a:pt x="437387" y="0"/>
                </a:lnTo>
                <a:lnTo>
                  <a:pt x="437387" y="473963"/>
                </a:lnTo>
                <a:lnTo>
                  <a:pt x="0" y="473963"/>
                </a:lnTo>
                <a:lnTo>
                  <a:pt x="0" y="0"/>
                </a:lnTo>
                <a:close/>
              </a:path>
            </a:pathLst>
          </a:custGeom>
          <a:solidFill>
            <a:srgbClr val="FFCF01"/>
          </a:solidFill>
        </p:spPr>
        <p:txBody>
          <a:bodyPr wrap="square" lIns="0" tIns="0" rIns="0" bIns="0" rtlCol="0"/>
          <a:lstStyle/>
          <a:p>
            <a:endParaRPr/>
          </a:p>
        </p:txBody>
      </p:sp>
      <p:sp>
        <p:nvSpPr>
          <p:cNvPr id="3" name="object 3"/>
          <p:cNvSpPr/>
          <p:nvPr/>
        </p:nvSpPr>
        <p:spPr>
          <a:xfrm>
            <a:off x="800100" y="1098803"/>
            <a:ext cx="329183" cy="473963"/>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41019" y="1520952"/>
            <a:ext cx="422275" cy="474345"/>
          </a:xfrm>
          <a:custGeom>
            <a:avLst/>
            <a:gdLst/>
            <a:ahLst/>
            <a:cxnLst/>
            <a:rect l="l" t="t" r="r" b="b"/>
            <a:pathLst>
              <a:path w="422275" h="474344">
                <a:moveTo>
                  <a:pt x="0" y="0"/>
                </a:moveTo>
                <a:lnTo>
                  <a:pt x="422148" y="0"/>
                </a:lnTo>
                <a:lnTo>
                  <a:pt x="422148" y="473963"/>
                </a:lnTo>
                <a:lnTo>
                  <a:pt x="0" y="473963"/>
                </a:lnTo>
                <a:lnTo>
                  <a:pt x="0" y="0"/>
                </a:lnTo>
                <a:close/>
              </a:path>
            </a:pathLst>
          </a:custGeom>
          <a:solidFill>
            <a:srgbClr val="3333CC"/>
          </a:solidFill>
        </p:spPr>
        <p:txBody>
          <a:bodyPr wrap="square" lIns="0" tIns="0" rIns="0" bIns="0" rtlCol="0"/>
          <a:lstStyle/>
          <a:p>
            <a:endParaRPr/>
          </a:p>
        </p:txBody>
      </p:sp>
      <p:sp>
        <p:nvSpPr>
          <p:cNvPr id="5" name="object 5"/>
          <p:cNvSpPr/>
          <p:nvPr/>
        </p:nvSpPr>
        <p:spPr>
          <a:xfrm>
            <a:off x="126492" y="1447800"/>
            <a:ext cx="560831" cy="422147"/>
          </a:xfrm>
          <a:prstGeom prst="rect">
            <a:avLst/>
          </a:prstGeom>
          <a:blipFill>
            <a:blip r:embed="rId3" cstate="print"/>
            <a:stretch>
              <a:fillRect/>
            </a:stretch>
          </a:blipFill>
        </p:spPr>
        <p:txBody>
          <a:bodyPr wrap="square" lIns="0" tIns="0" rIns="0" bIns="0" rtlCol="0"/>
          <a:lstStyle/>
          <a:p>
            <a:endParaRPr/>
          </a:p>
        </p:txBody>
      </p:sp>
      <p:sp>
        <p:nvSpPr>
          <p:cNvPr id="6" name="object 6"/>
          <p:cNvSpPr/>
          <p:nvPr/>
        </p:nvSpPr>
        <p:spPr>
          <a:xfrm>
            <a:off x="778001" y="990600"/>
            <a:ext cx="0" cy="1053465"/>
          </a:xfrm>
          <a:custGeom>
            <a:avLst/>
            <a:gdLst/>
            <a:ahLst/>
            <a:cxnLst/>
            <a:rect l="l" t="t" r="r" b="b"/>
            <a:pathLst>
              <a:path h="1053464">
                <a:moveTo>
                  <a:pt x="0" y="0"/>
                </a:moveTo>
                <a:lnTo>
                  <a:pt x="0" y="1053084"/>
                </a:lnTo>
              </a:path>
            </a:pathLst>
          </a:custGeom>
          <a:ln w="32004">
            <a:solidFill>
              <a:srgbClr val="1C1C1C"/>
            </a:solidFill>
          </a:ln>
        </p:spPr>
        <p:txBody>
          <a:bodyPr wrap="square" lIns="0" tIns="0" rIns="0" bIns="0" rtlCol="0"/>
          <a:lstStyle/>
          <a:p>
            <a:endParaRPr/>
          </a:p>
        </p:txBody>
      </p:sp>
      <p:sp>
        <p:nvSpPr>
          <p:cNvPr id="7" name="object 7"/>
          <p:cNvSpPr/>
          <p:nvPr/>
        </p:nvSpPr>
        <p:spPr>
          <a:xfrm>
            <a:off x="443483" y="1781555"/>
            <a:ext cx="8226552" cy="32003"/>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911352" y="214884"/>
            <a:ext cx="8033003" cy="1780031"/>
          </a:xfrm>
          <a:prstGeom prst="rect">
            <a:avLst/>
          </a:prstGeom>
          <a:blipFill>
            <a:blip r:embed="rId5" cstate="print"/>
            <a:stretch>
              <a:fillRect/>
            </a:stretch>
          </a:blipFill>
        </p:spPr>
        <p:txBody>
          <a:bodyPr wrap="square" lIns="0" tIns="0" rIns="0" bIns="0" rtlCol="0"/>
          <a:lstStyle/>
          <a:p>
            <a:endParaRPr/>
          </a:p>
        </p:txBody>
      </p:sp>
      <p:sp>
        <p:nvSpPr>
          <p:cNvPr id="9" name="object 9"/>
          <p:cNvSpPr txBox="1">
            <a:spLocks noGrp="1"/>
          </p:cNvSpPr>
          <p:nvPr>
            <p:ph type="title"/>
          </p:nvPr>
        </p:nvSpPr>
        <p:spPr>
          <a:xfrm>
            <a:off x="1150619" y="273812"/>
            <a:ext cx="7793990" cy="1367790"/>
          </a:xfrm>
          <a:prstGeom prst="rect">
            <a:avLst/>
          </a:prstGeom>
        </p:spPr>
        <p:txBody>
          <a:bodyPr vert="horz" wrap="square" lIns="0" tIns="12700" rIns="0" bIns="0" rtlCol="0">
            <a:spAutoFit/>
          </a:bodyPr>
          <a:lstStyle/>
          <a:p>
            <a:pPr marL="91440" marR="2009139">
              <a:lnSpc>
                <a:spcPct val="100000"/>
              </a:lnSpc>
              <a:spcBef>
                <a:spcPts val="100"/>
              </a:spcBef>
            </a:pPr>
            <a:r>
              <a:rPr sz="4400" dirty="0">
                <a:solidFill>
                  <a:srgbClr val="0000B4"/>
                </a:solidFill>
              </a:rPr>
              <a:t>Erst- und</a:t>
            </a:r>
            <a:r>
              <a:rPr sz="4400" spc="-80" dirty="0">
                <a:solidFill>
                  <a:srgbClr val="0000B4"/>
                </a:solidFill>
              </a:rPr>
              <a:t> </a:t>
            </a:r>
            <a:r>
              <a:rPr sz="4400" spc="-5" dirty="0">
                <a:solidFill>
                  <a:srgbClr val="0000B4"/>
                </a:solidFill>
              </a:rPr>
              <a:t>Zweitprüfer/-  betreuer*in</a:t>
            </a:r>
            <a:endParaRPr sz="4400"/>
          </a:p>
        </p:txBody>
      </p:sp>
      <p:sp>
        <p:nvSpPr>
          <p:cNvPr id="10" name="object 10"/>
          <p:cNvSpPr txBox="1"/>
          <p:nvPr/>
        </p:nvSpPr>
        <p:spPr>
          <a:xfrm>
            <a:off x="330259" y="1994344"/>
            <a:ext cx="8548370" cy="4551246"/>
          </a:xfrm>
          <a:prstGeom prst="rect">
            <a:avLst/>
          </a:prstGeom>
        </p:spPr>
        <p:txBody>
          <a:bodyPr vert="horz" wrap="square" lIns="0" tIns="67310" rIns="0" bIns="0" rtlCol="0">
            <a:spAutoFit/>
          </a:bodyPr>
          <a:lstStyle/>
          <a:p>
            <a:pPr marL="12700" algn="just">
              <a:lnSpc>
                <a:spcPct val="100000"/>
              </a:lnSpc>
              <a:spcBef>
                <a:spcPts val="530"/>
              </a:spcBef>
            </a:pPr>
            <a:r>
              <a:rPr sz="1800" spc="-5" dirty="0">
                <a:solidFill>
                  <a:srgbClr val="0000B4"/>
                </a:solidFill>
                <a:latin typeface="Tahoma"/>
                <a:cs typeface="Tahoma"/>
              </a:rPr>
              <a:t>Erstprüfer/-betreuer*innen UND Zweitprüfer/-betreuer*innen </a:t>
            </a:r>
            <a:r>
              <a:rPr sz="1800" dirty="0">
                <a:solidFill>
                  <a:srgbClr val="0000B4"/>
                </a:solidFill>
                <a:latin typeface="Tahoma"/>
                <a:cs typeface="Tahoma"/>
              </a:rPr>
              <a:t>der</a:t>
            </a:r>
            <a:r>
              <a:rPr sz="1800" spc="75" dirty="0">
                <a:solidFill>
                  <a:srgbClr val="0000B4"/>
                </a:solidFill>
                <a:latin typeface="Tahoma"/>
                <a:cs typeface="Tahoma"/>
              </a:rPr>
              <a:t> </a:t>
            </a:r>
            <a:r>
              <a:rPr sz="1800" spc="-5" dirty="0">
                <a:solidFill>
                  <a:srgbClr val="0000B4"/>
                </a:solidFill>
                <a:latin typeface="Tahoma"/>
                <a:cs typeface="Tahoma"/>
              </a:rPr>
              <a:t>Bachelorarbeit</a:t>
            </a:r>
            <a:endParaRPr sz="1800" dirty="0">
              <a:latin typeface="Tahoma"/>
              <a:cs typeface="Tahoma"/>
            </a:endParaRPr>
          </a:p>
          <a:p>
            <a:pPr marL="354965" marR="5080" indent="-342900" algn="just">
              <a:lnSpc>
                <a:spcPct val="100000"/>
              </a:lnSpc>
              <a:spcBef>
                <a:spcPts val="360"/>
              </a:spcBef>
              <a:buClr>
                <a:srgbClr val="3333CC"/>
              </a:buClr>
              <a:buSzPct val="60000"/>
              <a:buFont typeface="Wingdings"/>
              <a:buChar char=""/>
              <a:tabLst>
                <a:tab pos="355600" algn="l"/>
              </a:tabLst>
            </a:pPr>
            <a:r>
              <a:rPr sz="1300" u="heavy" spc="-5" dirty="0">
                <a:uFill>
                  <a:solidFill>
                    <a:srgbClr val="000000"/>
                  </a:solidFill>
                </a:uFill>
                <a:latin typeface="Tahoma"/>
                <a:cs typeface="Tahoma"/>
                <a:hlinkClick r:id="rId6"/>
              </a:rPr>
              <a:t>Suche nach einer*m Betreuer*in/Prüfer*in für meine Abschlussarbeit:</a:t>
            </a:r>
            <a:r>
              <a:rPr sz="1300" spc="-5" dirty="0">
                <a:latin typeface="Tahoma"/>
                <a:cs typeface="Tahoma"/>
                <a:hlinkClick r:id="rId6"/>
              </a:rPr>
              <a:t> </a:t>
            </a:r>
            <a:r>
              <a:rPr sz="1300" dirty="0">
                <a:latin typeface="Tahoma"/>
                <a:cs typeface="Tahoma"/>
              </a:rPr>
              <a:t>Um für </a:t>
            </a:r>
            <a:r>
              <a:rPr sz="1300" spc="-5" dirty="0">
                <a:latin typeface="Tahoma"/>
                <a:cs typeface="Tahoma"/>
              </a:rPr>
              <a:t>alle  Beteiligten eine planungssichere Struktur </a:t>
            </a:r>
            <a:r>
              <a:rPr sz="1300" dirty="0">
                <a:latin typeface="Tahoma"/>
                <a:cs typeface="Tahoma"/>
              </a:rPr>
              <a:t>zu </a:t>
            </a:r>
            <a:r>
              <a:rPr sz="1300" spc="-5" dirty="0">
                <a:latin typeface="Tahoma"/>
                <a:cs typeface="Tahoma"/>
              </a:rPr>
              <a:t>schaffen und rechtzeitig </a:t>
            </a:r>
            <a:r>
              <a:rPr sz="1300" spc="-10" dirty="0">
                <a:latin typeface="Tahoma"/>
                <a:cs typeface="Tahoma"/>
              </a:rPr>
              <a:t>die </a:t>
            </a:r>
            <a:r>
              <a:rPr sz="1300" spc="-5" dirty="0">
                <a:latin typeface="Tahoma"/>
                <a:cs typeface="Tahoma"/>
              </a:rPr>
              <a:t>Anmeldung </a:t>
            </a:r>
            <a:r>
              <a:rPr sz="1300" dirty="0">
                <a:latin typeface="Tahoma"/>
                <a:cs typeface="Tahoma"/>
              </a:rPr>
              <a:t>zum  </a:t>
            </a:r>
            <a:r>
              <a:rPr sz="1300" spc="-5" dirty="0">
                <a:latin typeface="Tahoma"/>
                <a:cs typeface="Tahoma"/>
              </a:rPr>
              <a:t>Meldetermin vornehmen zu können, </a:t>
            </a:r>
            <a:r>
              <a:rPr sz="1300" dirty="0">
                <a:latin typeface="Tahoma"/>
                <a:cs typeface="Tahoma"/>
              </a:rPr>
              <a:t>ist es </a:t>
            </a:r>
            <a:r>
              <a:rPr sz="1300" spc="-5" dirty="0">
                <a:latin typeface="Tahoma"/>
                <a:cs typeface="Tahoma"/>
              </a:rPr>
              <a:t>erforderlich, dass Sie sich spätestens </a:t>
            </a:r>
            <a:r>
              <a:rPr sz="1300" dirty="0">
                <a:latin typeface="Tahoma"/>
                <a:cs typeface="Tahoma"/>
              </a:rPr>
              <a:t>6-8 Wochen </a:t>
            </a:r>
            <a:r>
              <a:rPr sz="1300" spc="-5" dirty="0">
                <a:latin typeface="Tahoma"/>
                <a:cs typeface="Tahoma"/>
              </a:rPr>
              <a:t>vor  dem angestrebten Meldetermin </a:t>
            </a:r>
            <a:r>
              <a:rPr sz="1300" dirty="0">
                <a:latin typeface="Tahoma"/>
                <a:cs typeface="Tahoma"/>
              </a:rPr>
              <a:t>mit </a:t>
            </a:r>
            <a:r>
              <a:rPr sz="1300" spc="-5" dirty="0">
                <a:latin typeface="Tahoma"/>
                <a:cs typeface="Tahoma"/>
              </a:rPr>
              <a:t>einem aussagekräftigen Exposé </a:t>
            </a:r>
            <a:r>
              <a:rPr sz="1300" dirty="0">
                <a:latin typeface="Tahoma"/>
                <a:cs typeface="Tahoma"/>
              </a:rPr>
              <a:t>zu Ihrem </a:t>
            </a:r>
            <a:r>
              <a:rPr sz="1300" spc="-5" dirty="0">
                <a:latin typeface="Tahoma"/>
                <a:cs typeface="Tahoma"/>
              </a:rPr>
              <a:t>angedachten  </a:t>
            </a:r>
            <a:r>
              <a:rPr sz="1300" dirty="0">
                <a:latin typeface="Tahoma"/>
                <a:cs typeface="Tahoma"/>
              </a:rPr>
              <a:t>Thema </a:t>
            </a:r>
            <a:r>
              <a:rPr sz="1300" spc="-5" dirty="0">
                <a:latin typeface="Tahoma"/>
                <a:cs typeface="Tahoma"/>
              </a:rPr>
              <a:t>(inkl. T</a:t>
            </a:r>
            <a:r>
              <a:rPr lang="de-DE" sz="1300" spc="-5" dirty="0" err="1">
                <a:latin typeface="Tahoma"/>
                <a:cs typeface="Tahoma"/>
              </a:rPr>
              <a:t>hema</a:t>
            </a:r>
            <a:r>
              <a:rPr sz="1300" spc="-5" dirty="0">
                <a:latin typeface="Tahoma"/>
                <a:cs typeface="Tahoma"/>
              </a:rPr>
              <a:t>, Problem- </a:t>
            </a:r>
            <a:r>
              <a:rPr sz="1300" spc="5" dirty="0">
                <a:latin typeface="Tahoma"/>
                <a:cs typeface="Tahoma"/>
              </a:rPr>
              <a:t>und </a:t>
            </a:r>
            <a:r>
              <a:rPr sz="1300" spc="-5" dirty="0">
                <a:latin typeface="Tahoma"/>
                <a:cs typeface="Tahoma"/>
              </a:rPr>
              <a:t>Fragestellung, theoretischer Rahmen </a:t>
            </a:r>
            <a:r>
              <a:rPr sz="1300" dirty="0">
                <a:latin typeface="Tahoma"/>
                <a:cs typeface="Tahoma"/>
              </a:rPr>
              <a:t>und </a:t>
            </a:r>
            <a:r>
              <a:rPr sz="1300" spc="-5" dirty="0">
                <a:latin typeface="Tahoma"/>
                <a:cs typeface="Tahoma"/>
              </a:rPr>
              <a:t>Methode,  Aufbau/Gliederung </a:t>
            </a:r>
            <a:r>
              <a:rPr sz="1300" dirty="0">
                <a:latin typeface="Tahoma"/>
                <a:cs typeface="Tahoma"/>
              </a:rPr>
              <a:t>und </a:t>
            </a:r>
            <a:r>
              <a:rPr sz="1300" spc="-5" dirty="0">
                <a:latin typeface="Tahoma"/>
                <a:cs typeface="Tahoma"/>
              </a:rPr>
              <a:t>Zeitplan) </a:t>
            </a:r>
            <a:r>
              <a:rPr sz="1300" dirty="0">
                <a:latin typeface="Tahoma"/>
                <a:cs typeface="Tahoma"/>
              </a:rPr>
              <a:t>auf </a:t>
            </a:r>
            <a:r>
              <a:rPr sz="1300" spc="-5" dirty="0">
                <a:latin typeface="Tahoma"/>
                <a:cs typeface="Tahoma"/>
              </a:rPr>
              <a:t>die Suche nach Ihrer*m Wunsch-Betreuer*in begeben!  Nutzen </a:t>
            </a:r>
            <a:r>
              <a:rPr sz="1300" dirty="0">
                <a:latin typeface="Tahoma"/>
                <a:cs typeface="Tahoma"/>
              </a:rPr>
              <a:t>Sie </a:t>
            </a:r>
            <a:r>
              <a:rPr sz="1300" spc="-5" dirty="0">
                <a:latin typeface="Tahoma"/>
                <a:cs typeface="Tahoma"/>
              </a:rPr>
              <a:t>hierzu vorzugsweise die Sprechstunden, </a:t>
            </a:r>
            <a:r>
              <a:rPr sz="1300" dirty="0">
                <a:latin typeface="Tahoma"/>
                <a:cs typeface="Tahoma"/>
              </a:rPr>
              <a:t>damit </a:t>
            </a:r>
            <a:r>
              <a:rPr sz="1300" spc="-5" dirty="0">
                <a:latin typeface="Tahoma"/>
                <a:cs typeface="Tahoma"/>
              </a:rPr>
              <a:t>Sie </a:t>
            </a:r>
            <a:r>
              <a:rPr sz="1300" dirty="0">
                <a:latin typeface="Tahoma"/>
                <a:cs typeface="Tahoma"/>
              </a:rPr>
              <a:t>in </a:t>
            </a:r>
            <a:r>
              <a:rPr sz="1300" spc="-5" dirty="0">
                <a:latin typeface="Tahoma"/>
                <a:cs typeface="Tahoma"/>
              </a:rPr>
              <a:t>einen direkten </a:t>
            </a:r>
            <a:r>
              <a:rPr sz="1300" spc="-5" dirty="0" err="1">
                <a:latin typeface="Tahoma"/>
                <a:cs typeface="Tahoma"/>
              </a:rPr>
              <a:t>Austausch</a:t>
            </a:r>
            <a:r>
              <a:rPr sz="1300" spc="-5" dirty="0">
                <a:latin typeface="Tahoma"/>
                <a:cs typeface="Tahoma"/>
              </a:rPr>
              <a:t> </a:t>
            </a:r>
            <a:r>
              <a:rPr sz="1300" spc="-5" dirty="0" err="1">
                <a:latin typeface="Tahoma"/>
                <a:cs typeface="Tahoma"/>
              </a:rPr>
              <a:t>treten</a:t>
            </a:r>
            <a:r>
              <a:rPr sz="1300" spc="-5" dirty="0">
                <a:latin typeface="Tahoma"/>
                <a:cs typeface="Tahoma"/>
              </a:rPr>
              <a:t> </a:t>
            </a:r>
            <a:r>
              <a:rPr sz="1300" spc="-5" dirty="0" err="1">
                <a:latin typeface="Tahoma"/>
                <a:cs typeface="Tahoma"/>
              </a:rPr>
              <a:t>können</a:t>
            </a:r>
            <a:r>
              <a:rPr sz="1300" spc="-5" dirty="0">
                <a:latin typeface="Tahoma"/>
                <a:cs typeface="Tahoma"/>
              </a:rPr>
              <a:t>.</a:t>
            </a:r>
            <a:endParaRPr lang="de-DE" sz="1300" spc="-5" dirty="0">
              <a:latin typeface="Tahoma"/>
              <a:cs typeface="Tahoma"/>
            </a:endParaRPr>
          </a:p>
          <a:p>
            <a:pPr marL="354965" marR="5080" indent="-342900" algn="just">
              <a:lnSpc>
                <a:spcPct val="100000"/>
              </a:lnSpc>
              <a:spcBef>
                <a:spcPts val="360"/>
              </a:spcBef>
              <a:buClr>
                <a:srgbClr val="3333CC"/>
              </a:buClr>
              <a:buSzPct val="60000"/>
              <a:buFont typeface="Wingdings"/>
              <a:buChar char=""/>
              <a:tabLst>
                <a:tab pos="355600" algn="l"/>
              </a:tabLst>
            </a:pPr>
            <a:r>
              <a:rPr lang="de-DE" sz="1300" spc="-5" dirty="0">
                <a:latin typeface="Tahoma"/>
                <a:cs typeface="Tahoma"/>
              </a:rPr>
              <a:t>Die Bachelorarbeit ist von zwei Prüfungsberechtigten zu bewerten, die vom Prüfungsausschuss bestellt werden. Einer der beiden Prüferinnen oder Prüfer soll die Betreuerin oder der Betreuer der Bachelorarbeit sein. Mindestens eine der beiden Bewertungen soll von einer prüfungsberechtigten Lehrkraft sein, die am Otto-Suhr-Institut für Politikwissenschaft der </a:t>
            </a:r>
          </a:p>
          <a:p>
            <a:pPr marL="12065" marR="5080" algn="just">
              <a:lnSpc>
                <a:spcPct val="100000"/>
              </a:lnSpc>
              <a:spcBef>
                <a:spcPts val="360"/>
              </a:spcBef>
              <a:buClr>
                <a:srgbClr val="3333CC"/>
              </a:buClr>
              <a:buSzPct val="60000"/>
              <a:tabLst>
                <a:tab pos="355600" algn="l"/>
              </a:tabLst>
            </a:pPr>
            <a:r>
              <a:rPr lang="de-DE" sz="1300" spc="-5" dirty="0">
                <a:latin typeface="Tahoma"/>
                <a:cs typeface="Tahoma"/>
              </a:rPr>
              <a:t>	Freien Universität Berlin hauptberuflich tätig ist.</a:t>
            </a:r>
          </a:p>
          <a:p>
            <a:pPr marL="354965" marR="5080" indent="-342900" algn="just">
              <a:lnSpc>
                <a:spcPct val="100000"/>
              </a:lnSpc>
              <a:spcBef>
                <a:spcPts val="360"/>
              </a:spcBef>
              <a:buClr>
                <a:srgbClr val="3333CC"/>
              </a:buClr>
              <a:buSzPct val="60000"/>
              <a:buFont typeface="Wingdings"/>
              <a:buChar char=""/>
              <a:tabLst>
                <a:tab pos="355600" algn="l"/>
              </a:tabLst>
            </a:pPr>
            <a:endParaRPr sz="1300" dirty="0">
              <a:latin typeface="Tahoma"/>
              <a:cs typeface="Tahoma"/>
            </a:endParaRPr>
          </a:p>
          <a:p>
            <a:pPr marL="354965" marR="5715" indent="-342900" algn="just">
              <a:lnSpc>
                <a:spcPct val="100000"/>
              </a:lnSpc>
              <a:buClr>
                <a:srgbClr val="3333CC"/>
              </a:buClr>
              <a:buSzPct val="60000"/>
              <a:buFont typeface="Wingdings"/>
              <a:buChar char=""/>
              <a:tabLst>
                <a:tab pos="355600" algn="l"/>
              </a:tabLst>
            </a:pPr>
            <a:endParaRPr lang="de-DE" sz="1300" dirty="0">
              <a:latin typeface="Tahoma"/>
              <a:cs typeface="Tahoma"/>
            </a:endParaRPr>
          </a:p>
          <a:p>
            <a:pPr marL="355600" marR="8255" indent="-342900" algn="just">
              <a:lnSpc>
                <a:spcPct val="100000"/>
              </a:lnSpc>
              <a:buClr>
                <a:srgbClr val="3333CC"/>
              </a:buClr>
              <a:buSzPct val="60000"/>
              <a:buFont typeface="Wingdings"/>
              <a:buChar char=""/>
              <a:tabLst>
                <a:tab pos="355600" algn="l"/>
              </a:tabLst>
            </a:pPr>
            <a:r>
              <a:rPr sz="1300" spc="-5" dirty="0" err="1">
                <a:latin typeface="Tahoma"/>
                <a:cs typeface="Tahoma"/>
              </a:rPr>
              <a:t>Externe</a:t>
            </a:r>
            <a:r>
              <a:rPr sz="1300" spc="-5" dirty="0">
                <a:latin typeface="Tahoma"/>
                <a:cs typeface="Tahoma"/>
              </a:rPr>
              <a:t> Prüfer*innen können </a:t>
            </a:r>
            <a:r>
              <a:rPr sz="1300" dirty="0">
                <a:latin typeface="Tahoma"/>
                <a:cs typeface="Tahoma"/>
              </a:rPr>
              <a:t>als </a:t>
            </a:r>
            <a:r>
              <a:rPr sz="1300" b="1" spc="-5" dirty="0">
                <a:latin typeface="Tahoma"/>
                <a:cs typeface="Tahoma"/>
              </a:rPr>
              <a:t>ZWEITPRÜFER*IN </a:t>
            </a:r>
            <a:r>
              <a:rPr sz="1300" spc="-5" dirty="0">
                <a:latin typeface="Tahoma"/>
                <a:cs typeface="Tahoma"/>
              </a:rPr>
              <a:t>vorgeschlagen werden, sofern </a:t>
            </a:r>
            <a:r>
              <a:rPr sz="1300" dirty="0">
                <a:latin typeface="Tahoma"/>
                <a:cs typeface="Tahoma"/>
              </a:rPr>
              <a:t>sie an  </a:t>
            </a:r>
            <a:r>
              <a:rPr sz="1300" spc="-5" dirty="0">
                <a:latin typeface="Tahoma"/>
                <a:cs typeface="Tahoma"/>
              </a:rPr>
              <a:t>einer anderen Institution prüfungsberechtigt sind. Darüber </a:t>
            </a:r>
            <a:r>
              <a:rPr sz="1300" dirty="0">
                <a:latin typeface="Tahoma"/>
                <a:cs typeface="Tahoma"/>
              </a:rPr>
              <a:t>ist </a:t>
            </a:r>
            <a:r>
              <a:rPr sz="1300" spc="-5" dirty="0">
                <a:latin typeface="Tahoma"/>
                <a:cs typeface="Tahoma"/>
              </a:rPr>
              <a:t>ein </a:t>
            </a:r>
            <a:r>
              <a:rPr sz="1300" spc="-10" dirty="0">
                <a:latin typeface="Tahoma"/>
                <a:cs typeface="Tahoma"/>
              </a:rPr>
              <a:t>offizieller </a:t>
            </a:r>
            <a:r>
              <a:rPr sz="1300" spc="-5" dirty="0">
                <a:latin typeface="Tahoma"/>
                <a:cs typeface="Tahoma"/>
              </a:rPr>
              <a:t>Nachweis bei der   Anmeldung </a:t>
            </a:r>
            <a:r>
              <a:rPr sz="1300" dirty="0">
                <a:latin typeface="Tahoma"/>
                <a:cs typeface="Tahoma"/>
              </a:rPr>
              <a:t>zur </a:t>
            </a:r>
            <a:r>
              <a:rPr sz="1300" spc="-5" dirty="0">
                <a:latin typeface="Tahoma"/>
                <a:cs typeface="Tahoma"/>
              </a:rPr>
              <a:t>Bachelorarbeit</a:t>
            </a:r>
            <a:r>
              <a:rPr sz="1300" spc="-40" dirty="0">
                <a:latin typeface="Tahoma"/>
                <a:cs typeface="Tahoma"/>
              </a:rPr>
              <a:t> </a:t>
            </a:r>
            <a:r>
              <a:rPr sz="1300" spc="-5" dirty="0" err="1">
                <a:latin typeface="Tahoma"/>
                <a:cs typeface="Tahoma"/>
              </a:rPr>
              <a:t>einzureichen</a:t>
            </a:r>
            <a:r>
              <a:rPr sz="1300" spc="-5" dirty="0">
                <a:latin typeface="Tahoma"/>
                <a:cs typeface="Tahoma"/>
              </a:rPr>
              <a:t>!</a:t>
            </a:r>
            <a:endParaRPr lang="de-DE" sz="1300" spc="-5" dirty="0">
              <a:latin typeface="Tahoma"/>
              <a:cs typeface="Tahoma"/>
            </a:endParaRPr>
          </a:p>
          <a:p>
            <a:pPr marL="355600" marR="8255" indent="-342900" algn="just">
              <a:lnSpc>
                <a:spcPct val="100000"/>
              </a:lnSpc>
              <a:buClr>
                <a:srgbClr val="3333CC"/>
              </a:buClr>
              <a:buSzPct val="60000"/>
              <a:buFont typeface="Wingdings"/>
              <a:buChar char=""/>
              <a:tabLst>
                <a:tab pos="355600" algn="l"/>
              </a:tabLst>
            </a:pPr>
            <a:endParaRPr sz="1300" dirty="0">
              <a:latin typeface="Tahoma"/>
              <a:cs typeface="Tahoma"/>
            </a:endParaRPr>
          </a:p>
          <a:p>
            <a:pPr marL="355600" marR="320675" indent="-342900">
              <a:lnSpc>
                <a:spcPct val="100000"/>
              </a:lnSpc>
              <a:buClr>
                <a:srgbClr val="3333CC"/>
              </a:buClr>
              <a:buSzPct val="60000"/>
              <a:buFont typeface="Wingdings"/>
              <a:buChar char=""/>
              <a:tabLst>
                <a:tab pos="354965" algn="l"/>
                <a:tab pos="355600" algn="l"/>
              </a:tabLst>
            </a:pPr>
            <a:r>
              <a:rPr sz="1300" dirty="0">
                <a:latin typeface="Tahoma"/>
                <a:cs typeface="Tahoma"/>
              </a:rPr>
              <a:t>Die </a:t>
            </a:r>
            <a:r>
              <a:rPr sz="1300" b="1" spc="-5" dirty="0">
                <a:latin typeface="Tahoma"/>
                <a:cs typeface="Tahoma"/>
              </a:rPr>
              <a:t>verbindliche Prüferbestellung erfolgt </a:t>
            </a:r>
            <a:r>
              <a:rPr sz="1300" dirty="0">
                <a:latin typeface="Tahoma"/>
                <a:cs typeface="Tahoma"/>
              </a:rPr>
              <a:t>abschließend </a:t>
            </a:r>
            <a:r>
              <a:rPr sz="1300" spc="-5" dirty="0">
                <a:latin typeface="Tahoma"/>
                <a:cs typeface="Tahoma"/>
              </a:rPr>
              <a:t>durch den </a:t>
            </a:r>
            <a:r>
              <a:rPr sz="1300" b="1" spc="-5" dirty="0">
                <a:latin typeface="Tahoma"/>
                <a:cs typeface="Tahoma"/>
              </a:rPr>
              <a:t>Prüfungsausschuss.  </a:t>
            </a:r>
            <a:r>
              <a:rPr sz="1300" dirty="0">
                <a:latin typeface="Tahoma"/>
                <a:cs typeface="Tahoma"/>
              </a:rPr>
              <a:t>Diese </a:t>
            </a:r>
            <a:r>
              <a:rPr sz="1300" spc="-5" dirty="0">
                <a:latin typeface="Tahoma"/>
                <a:cs typeface="Tahoma"/>
              </a:rPr>
              <a:t>kann </a:t>
            </a:r>
            <a:r>
              <a:rPr sz="1300" dirty="0">
                <a:latin typeface="Tahoma"/>
                <a:cs typeface="Tahoma"/>
              </a:rPr>
              <a:t>in </a:t>
            </a:r>
            <a:r>
              <a:rPr sz="1300" spc="-5" dirty="0">
                <a:latin typeface="Tahoma"/>
                <a:cs typeface="Tahoma"/>
              </a:rPr>
              <a:t>Einzelfällen abweichend von den </a:t>
            </a:r>
            <a:r>
              <a:rPr sz="1300" dirty="0">
                <a:latin typeface="Tahoma"/>
                <a:cs typeface="Tahoma"/>
              </a:rPr>
              <a:t>im Themenblatt </a:t>
            </a:r>
            <a:r>
              <a:rPr sz="1300" spc="-5" dirty="0">
                <a:latin typeface="Tahoma"/>
                <a:cs typeface="Tahoma"/>
              </a:rPr>
              <a:t>genannten Wunschpersonen  </a:t>
            </a:r>
            <a:r>
              <a:rPr sz="1300" dirty="0">
                <a:latin typeface="Tahoma"/>
                <a:cs typeface="Tahoma"/>
              </a:rPr>
              <a:t>sein.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9677" y="944371"/>
            <a:ext cx="4531360" cy="696595"/>
          </a:xfrm>
          <a:prstGeom prst="rect">
            <a:avLst/>
          </a:prstGeom>
        </p:spPr>
        <p:txBody>
          <a:bodyPr vert="horz" wrap="square" lIns="0" tIns="13335" rIns="0" bIns="0" rtlCol="0">
            <a:spAutoFit/>
          </a:bodyPr>
          <a:lstStyle/>
          <a:p>
            <a:pPr marL="12700">
              <a:lnSpc>
                <a:spcPct val="100000"/>
              </a:lnSpc>
              <a:spcBef>
                <a:spcPts val="105"/>
              </a:spcBef>
            </a:pPr>
            <a:r>
              <a:rPr sz="4400" spc="-5" dirty="0"/>
              <a:t>Die</a:t>
            </a:r>
            <a:r>
              <a:rPr sz="4400" spc="-65" dirty="0"/>
              <a:t> </a:t>
            </a:r>
            <a:r>
              <a:rPr sz="4400" spc="-5" dirty="0"/>
              <a:t>Bachelorarbeit</a:t>
            </a:r>
            <a:endParaRPr sz="4400"/>
          </a:p>
        </p:txBody>
      </p:sp>
      <p:sp>
        <p:nvSpPr>
          <p:cNvPr id="3" name="object 3"/>
          <p:cNvSpPr txBox="1"/>
          <p:nvPr/>
        </p:nvSpPr>
        <p:spPr>
          <a:xfrm>
            <a:off x="978852" y="1845691"/>
            <a:ext cx="7707948" cy="321242"/>
          </a:xfrm>
          <a:prstGeom prst="rect">
            <a:avLst/>
          </a:prstGeom>
        </p:spPr>
        <p:txBody>
          <a:bodyPr vert="horz" wrap="square" lIns="0" tIns="13335" rIns="0" bIns="0" rtlCol="0">
            <a:spAutoFit/>
          </a:bodyPr>
          <a:lstStyle/>
          <a:p>
            <a:pPr marL="355600" indent="-342900">
              <a:lnSpc>
                <a:spcPct val="100000"/>
              </a:lnSpc>
              <a:spcBef>
                <a:spcPts val="105"/>
              </a:spcBef>
              <a:buClr>
                <a:srgbClr val="3333CC"/>
              </a:buClr>
              <a:buSzPct val="60000"/>
              <a:buFont typeface="Wingdings"/>
              <a:buChar char=""/>
              <a:tabLst>
                <a:tab pos="354965" algn="l"/>
                <a:tab pos="355600" algn="l"/>
              </a:tabLst>
            </a:pPr>
            <a:r>
              <a:rPr lang="de-DE" sz="2000" dirty="0">
                <a:solidFill>
                  <a:srgbClr val="0000B4"/>
                </a:solidFill>
                <a:latin typeface="Tahoma"/>
                <a:cs typeface="Tahoma"/>
              </a:rPr>
              <a:t>Das Thema </a:t>
            </a:r>
            <a:r>
              <a:rPr sz="2000" spc="-5" dirty="0">
                <a:solidFill>
                  <a:srgbClr val="0000B4"/>
                </a:solidFill>
                <a:latin typeface="Tahoma"/>
                <a:cs typeface="Tahoma"/>
              </a:rPr>
              <a:t>und Beginn </a:t>
            </a:r>
            <a:r>
              <a:rPr sz="2000" dirty="0">
                <a:solidFill>
                  <a:srgbClr val="0000B4"/>
                </a:solidFill>
                <a:latin typeface="Tahoma"/>
                <a:cs typeface="Tahoma"/>
              </a:rPr>
              <a:t>der</a:t>
            </a:r>
            <a:r>
              <a:rPr sz="2000" spc="-35" dirty="0">
                <a:solidFill>
                  <a:srgbClr val="0000B4"/>
                </a:solidFill>
                <a:latin typeface="Tahoma"/>
                <a:cs typeface="Tahoma"/>
              </a:rPr>
              <a:t> </a:t>
            </a:r>
            <a:r>
              <a:rPr sz="2000" spc="-5" dirty="0">
                <a:solidFill>
                  <a:srgbClr val="0000B4"/>
                </a:solidFill>
                <a:latin typeface="Tahoma"/>
                <a:cs typeface="Tahoma"/>
              </a:rPr>
              <a:t>Bearbeitungsfrist</a:t>
            </a:r>
            <a:endParaRPr sz="2000" dirty="0">
              <a:latin typeface="Tahoma"/>
              <a:cs typeface="Tahoma"/>
            </a:endParaRPr>
          </a:p>
        </p:txBody>
      </p:sp>
      <p:sp>
        <p:nvSpPr>
          <p:cNvPr id="4" name="object 4"/>
          <p:cNvSpPr txBox="1"/>
          <p:nvPr/>
        </p:nvSpPr>
        <p:spPr>
          <a:xfrm>
            <a:off x="1321752" y="2132202"/>
            <a:ext cx="6397625" cy="223520"/>
          </a:xfrm>
          <a:prstGeom prst="rect">
            <a:avLst/>
          </a:prstGeom>
        </p:spPr>
        <p:txBody>
          <a:bodyPr vert="horz" wrap="square" lIns="0" tIns="12065" rIns="0" bIns="0" rtlCol="0">
            <a:spAutoFit/>
          </a:bodyPr>
          <a:lstStyle/>
          <a:p>
            <a:pPr marL="12700">
              <a:lnSpc>
                <a:spcPct val="100000"/>
              </a:lnSpc>
              <a:spcBef>
                <a:spcPts val="95"/>
              </a:spcBef>
            </a:pPr>
            <a:r>
              <a:rPr sz="1300" b="1" spc="-5" dirty="0">
                <a:latin typeface="Tahoma"/>
                <a:cs typeface="Tahoma"/>
              </a:rPr>
              <a:t>Die Ausgabe des </a:t>
            </a:r>
            <a:r>
              <a:rPr sz="1300" b="1" spc="-10" dirty="0">
                <a:latin typeface="Tahoma"/>
                <a:cs typeface="Tahoma"/>
              </a:rPr>
              <a:t>Themas </a:t>
            </a:r>
            <a:r>
              <a:rPr sz="1300" b="1" spc="-5" dirty="0">
                <a:latin typeface="Tahoma"/>
                <a:cs typeface="Tahoma"/>
              </a:rPr>
              <a:t>UND </a:t>
            </a:r>
            <a:r>
              <a:rPr sz="1300" b="1" u="heavy" spc="-5" dirty="0">
                <a:uFill>
                  <a:solidFill>
                    <a:srgbClr val="000000"/>
                  </a:solidFill>
                </a:uFill>
                <a:latin typeface="Tahoma"/>
                <a:cs typeface="Tahoma"/>
              </a:rPr>
              <a:t>Beginn der Bearbeitungsfrist </a:t>
            </a:r>
            <a:r>
              <a:rPr sz="1300" b="1" dirty="0">
                <a:latin typeface="Tahoma"/>
                <a:cs typeface="Tahoma"/>
              </a:rPr>
              <a:t>ist </a:t>
            </a:r>
            <a:r>
              <a:rPr sz="1300" b="1" spc="-10" dirty="0">
                <a:latin typeface="Tahoma"/>
                <a:cs typeface="Tahoma"/>
              </a:rPr>
              <a:t>und </a:t>
            </a:r>
            <a:r>
              <a:rPr sz="1300" b="1" spc="-5" dirty="0">
                <a:latin typeface="Tahoma"/>
                <a:cs typeface="Tahoma"/>
              </a:rPr>
              <a:t>findet</a:t>
            </a:r>
            <a:r>
              <a:rPr sz="1300" b="1" spc="120" dirty="0">
                <a:latin typeface="Tahoma"/>
                <a:cs typeface="Tahoma"/>
              </a:rPr>
              <a:t> </a:t>
            </a:r>
            <a:r>
              <a:rPr sz="1300" b="1" spc="-5" dirty="0">
                <a:latin typeface="Tahoma"/>
                <a:cs typeface="Tahoma"/>
              </a:rPr>
              <a:t>am</a:t>
            </a:r>
            <a:endParaRPr sz="1300">
              <a:latin typeface="Tahoma"/>
              <a:cs typeface="Tahoma"/>
            </a:endParaRPr>
          </a:p>
        </p:txBody>
      </p:sp>
      <p:sp>
        <p:nvSpPr>
          <p:cNvPr id="5" name="object 5"/>
          <p:cNvSpPr txBox="1"/>
          <p:nvPr/>
        </p:nvSpPr>
        <p:spPr>
          <a:xfrm>
            <a:off x="1436052" y="2528442"/>
            <a:ext cx="3543300" cy="212238"/>
          </a:xfrm>
          <a:prstGeom prst="rect">
            <a:avLst/>
          </a:prstGeom>
        </p:spPr>
        <p:txBody>
          <a:bodyPr vert="horz" wrap="square" lIns="0" tIns="12065" rIns="0" bIns="0" rtlCol="0">
            <a:spAutoFit/>
          </a:bodyPr>
          <a:lstStyle/>
          <a:p>
            <a:pPr marL="299085" indent="-287020">
              <a:lnSpc>
                <a:spcPct val="100000"/>
              </a:lnSpc>
              <a:spcBef>
                <a:spcPts val="95"/>
              </a:spcBef>
              <a:buClr>
                <a:srgbClr val="FF0000"/>
              </a:buClr>
              <a:buSzPct val="53846"/>
              <a:buFont typeface="Wingdings"/>
              <a:buChar char=""/>
              <a:tabLst>
                <a:tab pos="299085" algn="l"/>
                <a:tab pos="299720" algn="l"/>
              </a:tabLst>
            </a:pPr>
            <a:r>
              <a:rPr lang="de-DE" sz="1300" b="1" u="heavy" spc="-5" dirty="0">
                <a:solidFill>
                  <a:srgbClr val="007153"/>
                </a:solidFill>
                <a:uFill>
                  <a:solidFill>
                    <a:srgbClr val="007153"/>
                  </a:solidFill>
                </a:uFill>
                <a:latin typeface="Tahoma"/>
                <a:cs typeface="Tahoma"/>
              </a:rPr>
              <a:t>30.10.2024 </a:t>
            </a:r>
            <a:r>
              <a:rPr sz="1050" b="1" i="1" u="heavy" spc="-45" dirty="0">
                <a:solidFill>
                  <a:srgbClr val="007153"/>
                </a:solidFill>
                <a:uFill>
                  <a:solidFill>
                    <a:srgbClr val="007153"/>
                  </a:solidFill>
                </a:uFill>
                <a:latin typeface="Tahoma"/>
                <a:cs typeface="Tahoma"/>
              </a:rPr>
              <a:t>(</a:t>
            </a:r>
            <a:r>
              <a:rPr sz="1050" b="1" i="1" u="heavy" spc="-45" dirty="0" err="1">
                <a:solidFill>
                  <a:srgbClr val="007153"/>
                </a:solidFill>
                <a:uFill>
                  <a:solidFill>
                    <a:srgbClr val="007153"/>
                  </a:solidFill>
                </a:uFill>
                <a:latin typeface="Tahoma"/>
                <a:cs typeface="Tahoma"/>
              </a:rPr>
              <a:t>Meldetermin</a:t>
            </a:r>
            <a:r>
              <a:rPr sz="1050" b="1" i="1" u="heavy" spc="-45" dirty="0">
                <a:solidFill>
                  <a:srgbClr val="007153"/>
                </a:solidFill>
                <a:uFill>
                  <a:solidFill>
                    <a:srgbClr val="007153"/>
                  </a:solidFill>
                </a:uFill>
                <a:latin typeface="Tahoma"/>
                <a:cs typeface="Tahoma"/>
              </a:rPr>
              <a:t> </a:t>
            </a:r>
            <a:r>
              <a:rPr sz="1050" b="1" i="1" u="heavy" spc="-70" dirty="0">
                <a:solidFill>
                  <a:srgbClr val="007153"/>
                </a:solidFill>
                <a:uFill>
                  <a:solidFill>
                    <a:srgbClr val="007153"/>
                  </a:solidFill>
                </a:uFill>
                <a:latin typeface="Tahoma"/>
                <a:cs typeface="Tahoma"/>
              </a:rPr>
              <a:t>1)</a:t>
            </a:r>
            <a:r>
              <a:rPr sz="1050" b="1" i="1" spc="10" dirty="0">
                <a:solidFill>
                  <a:srgbClr val="007153"/>
                </a:solidFill>
                <a:latin typeface="Tahoma"/>
                <a:cs typeface="Tahoma"/>
              </a:rPr>
              <a:t> </a:t>
            </a:r>
            <a:r>
              <a:rPr sz="1300" b="1" spc="-5" dirty="0">
                <a:latin typeface="Tahoma"/>
                <a:cs typeface="Tahoma"/>
              </a:rPr>
              <a:t>statt.</a:t>
            </a:r>
            <a:endParaRPr sz="1300" dirty="0">
              <a:latin typeface="Tahoma"/>
              <a:cs typeface="Tahoma"/>
            </a:endParaRPr>
          </a:p>
        </p:txBody>
      </p:sp>
      <p:sp>
        <p:nvSpPr>
          <p:cNvPr id="6" name="object 6"/>
          <p:cNvSpPr txBox="1"/>
          <p:nvPr/>
        </p:nvSpPr>
        <p:spPr>
          <a:xfrm>
            <a:off x="978852" y="2924682"/>
            <a:ext cx="7883525" cy="1209947"/>
          </a:xfrm>
          <a:prstGeom prst="rect">
            <a:avLst/>
          </a:prstGeom>
        </p:spPr>
        <p:txBody>
          <a:bodyPr vert="horz" wrap="square" lIns="0" tIns="34925" rIns="0" bIns="0" rtlCol="0">
            <a:spAutoFit/>
          </a:bodyPr>
          <a:lstStyle/>
          <a:p>
            <a:r>
              <a:rPr lang="de-DE" sz="1000" i="1" dirty="0">
                <a:solidFill>
                  <a:srgbClr val="000000"/>
                </a:solidFill>
                <a:effectLst/>
                <a:latin typeface="Arial" panose="020B0604020202020204" pitchFamily="34" charset="0"/>
                <a:ea typeface="Calibri" panose="020F0502020204030204" pitchFamily="34" charset="0"/>
              </a:rPr>
              <a:t>Achten Sie bei der Anmeldung zur Abschlussarbeit darauf, dass Ihr Thema max. 10 Wörter umfasst, die ein aussagekräftiges Bild Ihres Gesamtvorhabens vermitteln. Sie können später selbständig einen Untertitel - ohne weitere Genehmigung durch Betreuende oder Prüfungsausschuss - hinzufügen, der Ihr Argument und Ihre Ergebnisse zusammenfasst </a:t>
            </a:r>
          </a:p>
          <a:p>
            <a:r>
              <a:rPr lang="de-DE" sz="1000" i="1" dirty="0">
                <a:solidFill>
                  <a:srgbClr val="000000"/>
                </a:solidFill>
                <a:effectLst/>
                <a:latin typeface="Arial" panose="020B0604020202020204" pitchFamily="34" charset="0"/>
                <a:ea typeface="Calibri" panose="020F0502020204030204" pitchFamily="34" charset="0"/>
              </a:rPr>
              <a:t>Fragestellung, Argumentation und Methodologie sollten in der Arbeit selbst ausgeführt werden).</a:t>
            </a:r>
            <a:endParaRPr lang="de-DE" sz="1000" i="1" dirty="0">
              <a:effectLst/>
              <a:latin typeface="Times New Roman" panose="02020603050405020304" pitchFamily="18" charset="0"/>
              <a:ea typeface="Times New Roman" panose="02020603050405020304" pitchFamily="18" charset="0"/>
            </a:endParaRPr>
          </a:p>
          <a:p>
            <a:pPr marL="355600" indent="-342900">
              <a:lnSpc>
                <a:spcPct val="100000"/>
              </a:lnSpc>
              <a:spcBef>
                <a:spcPts val="225"/>
              </a:spcBef>
              <a:buClr>
                <a:srgbClr val="3333CC"/>
              </a:buClr>
              <a:buSzPct val="60000"/>
              <a:buFont typeface="Wingdings"/>
              <a:buChar char=""/>
              <a:tabLst>
                <a:tab pos="354965" algn="l"/>
                <a:tab pos="355600" algn="l"/>
              </a:tabLst>
            </a:pPr>
            <a:r>
              <a:rPr sz="2000" spc="-5" dirty="0">
                <a:solidFill>
                  <a:srgbClr val="0000B4"/>
                </a:solidFill>
                <a:latin typeface="Tahoma"/>
                <a:cs typeface="Tahoma"/>
              </a:rPr>
              <a:t>Die Bearbeitungsfrist und Abgabetermine </a:t>
            </a:r>
            <a:r>
              <a:rPr sz="2000" dirty="0">
                <a:solidFill>
                  <a:srgbClr val="0000B4"/>
                </a:solidFill>
                <a:latin typeface="Tahoma"/>
                <a:cs typeface="Tahoma"/>
              </a:rPr>
              <a:t>der</a:t>
            </a:r>
            <a:r>
              <a:rPr sz="2000" spc="-55" dirty="0">
                <a:solidFill>
                  <a:srgbClr val="0000B4"/>
                </a:solidFill>
                <a:latin typeface="Tahoma"/>
                <a:cs typeface="Tahoma"/>
              </a:rPr>
              <a:t> </a:t>
            </a:r>
            <a:r>
              <a:rPr sz="2000" spc="-5" dirty="0">
                <a:solidFill>
                  <a:srgbClr val="0000B4"/>
                </a:solidFill>
                <a:latin typeface="Tahoma"/>
                <a:cs typeface="Tahoma"/>
              </a:rPr>
              <a:t>Arbeit</a:t>
            </a:r>
            <a:endParaRPr sz="2000" dirty="0">
              <a:latin typeface="Tahoma"/>
              <a:cs typeface="Tahoma"/>
            </a:endParaRPr>
          </a:p>
          <a:p>
            <a:pPr marL="100965" algn="just">
              <a:lnSpc>
                <a:spcPct val="100000"/>
              </a:lnSpc>
              <a:spcBef>
                <a:spcPts val="160"/>
              </a:spcBef>
            </a:pPr>
            <a:r>
              <a:rPr sz="1300" spc="-5" dirty="0">
                <a:latin typeface="Tahoma"/>
                <a:cs typeface="Tahoma"/>
              </a:rPr>
              <a:t>Sie beträgt gemäß B.A.-</a:t>
            </a:r>
            <a:r>
              <a:rPr sz="1300" spc="-5" dirty="0" err="1">
                <a:latin typeface="Tahoma"/>
                <a:cs typeface="Tahoma"/>
              </a:rPr>
              <a:t>Ordnung</a:t>
            </a:r>
            <a:r>
              <a:rPr sz="1300" spc="-5" dirty="0">
                <a:latin typeface="Tahoma"/>
                <a:cs typeface="Tahoma"/>
              </a:rPr>
              <a:t> </a:t>
            </a:r>
            <a:r>
              <a:rPr lang="de-DE" sz="1300" spc="-5" dirty="0">
                <a:latin typeface="Tahoma"/>
                <a:cs typeface="Tahoma"/>
              </a:rPr>
              <a:t>15</a:t>
            </a:r>
            <a:r>
              <a:rPr sz="1300" spc="-5" dirty="0">
                <a:latin typeface="Tahoma"/>
                <a:cs typeface="Tahoma"/>
              </a:rPr>
              <a:t> </a:t>
            </a:r>
            <a:r>
              <a:rPr sz="1300" spc="-5" dirty="0" err="1">
                <a:latin typeface="Tahoma"/>
                <a:cs typeface="Tahoma"/>
              </a:rPr>
              <a:t>Wochen</a:t>
            </a:r>
            <a:r>
              <a:rPr sz="1300" spc="-5" dirty="0">
                <a:latin typeface="Tahoma"/>
                <a:cs typeface="Tahoma"/>
              </a:rPr>
              <a:t> </a:t>
            </a:r>
            <a:endParaRPr sz="1300" dirty="0">
              <a:latin typeface="Tahoma"/>
              <a:cs typeface="Tahoma"/>
            </a:endParaRPr>
          </a:p>
        </p:txBody>
      </p:sp>
      <p:sp>
        <p:nvSpPr>
          <p:cNvPr id="7" name="object 7"/>
          <p:cNvSpPr txBox="1"/>
          <p:nvPr/>
        </p:nvSpPr>
        <p:spPr>
          <a:xfrm>
            <a:off x="1229677" y="4108563"/>
            <a:ext cx="3749675" cy="394339"/>
          </a:xfrm>
          <a:prstGeom prst="rect">
            <a:avLst/>
          </a:prstGeom>
        </p:spPr>
        <p:txBody>
          <a:bodyPr vert="horz" wrap="square" lIns="0" tIns="34925" rIns="0" bIns="0" rtlCol="0">
            <a:spAutoFit/>
          </a:bodyPr>
          <a:lstStyle/>
          <a:p>
            <a:pPr marL="299085" marR="5080" indent="-287020">
              <a:lnSpc>
                <a:spcPts val="1400"/>
              </a:lnSpc>
              <a:spcBef>
                <a:spcPts val="275"/>
              </a:spcBef>
              <a:buClr>
                <a:srgbClr val="FF0000"/>
              </a:buClr>
              <a:buSzPct val="53846"/>
              <a:buFont typeface="Wingdings"/>
              <a:buChar char=""/>
              <a:tabLst>
                <a:tab pos="299085" algn="l"/>
                <a:tab pos="299720" algn="l"/>
              </a:tabLst>
            </a:pPr>
            <a:r>
              <a:rPr sz="1300" b="1" u="heavy" spc="-5" dirty="0">
                <a:solidFill>
                  <a:srgbClr val="007153"/>
                </a:solidFill>
                <a:uFill>
                  <a:solidFill>
                    <a:srgbClr val="007153"/>
                  </a:solidFill>
                </a:uFill>
                <a:latin typeface="Tahoma"/>
                <a:cs typeface="Tahoma"/>
              </a:rPr>
              <a:t>Abgabe der Arbeit </a:t>
            </a:r>
            <a:r>
              <a:rPr sz="1300" b="1" u="heavy" spc="-10" dirty="0">
                <a:solidFill>
                  <a:srgbClr val="007153"/>
                </a:solidFill>
                <a:uFill>
                  <a:solidFill>
                    <a:srgbClr val="007153"/>
                  </a:solidFill>
                </a:uFill>
                <a:latin typeface="Tahoma"/>
                <a:cs typeface="Tahoma"/>
              </a:rPr>
              <a:t>für </a:t>
            </a:r>
            <a:r>
              <a:rPr sz="1300" b="1" u="heavy" spc="-5" dirty="0">
                <a:solidFill>
                  <a:srgbClr val="007153"/>
                </a:solidFill>
                <a:uFill>
                  <a:solidFill>
                    <a:srgbClr val="007153"/>
                  </a:solidFill>
                </a:uFill>
                <a:latin typeface="Tahoma"/>
                <a:cs typeface="Tahoma"/>
              </a:rPr>
              <a:t>1. Meldetermin </a:t>
            </a:r>
            <a:r>
              <a:rPr sz="1300" b="1" spc="-5" dirty="0">
                <a:solidFill>
                  <a:srgbClr val="007153"/>
                </a:solidFill>
                <a:latin typeface="Tahoma"/>
                <a:cs typeface="Tahoma"/>
              </a:rPr>
              <a:t> </a:t>
            </a:r>
            <a:r>
              <a:rPr sz="1300" spc="-5" dirty="0">
                <a:solidFill>
                  <a:srgbClr val="007153"/>
                </a:solidFill>
                <a:latin typeface="Tahoma"/>
                <a:cs typeface="Tahoma"/>
              </a:rPr>
              <a:t>nach BPO 201</a:t>
            </a:r>
            <a:r>
              <a:rPr lang="de-DE" sz="1300" spc="-5" dirty="0">
                <a:solidFill>
                  <a:srgbClr val="007153"/>
                </a:solidFill>
                <a:latin typeface="Tahoma"/>
                <a:cs typeface="Tahoma"/>
              </a:rPr>
              <a:t>9</a:t>
            </a:r>
            <a:r>
              <a:rPr sz="1300" spc="-5" dirty="0">
                <a:solidFill>
                  <a:srgbClr val="007153"/>
                </a:solidFill>
                <a:latin typeface="Tahoma"/>
                <a:cs typeface="Tahoma"/>
              </a:rPr>
              <a:t> </a:t>
            </a:r>
            <a:r>
              <a:rPr lang="de-DE" sz="1300" b="1" spc="-5" dirty="0">
                <a:solidFill>
                  <a:srgbClr val="007153"/>
                </a:solidFill>
                <a:latin typeface="Tahoma"/>
                <a:cs typeface="Tahoma"/>
              </a:rPr>
              <a:t>12.02.2025</a:t>
            </a:r>
            <a:endParaRPr lang="de-DE" sz="1350" b="1" i="1" spc="-30" dirty="0">
              <a:solidFill>
                <a:srgbClr val="007153"/>
              </a:solidFill>
              <a:latin typeface="Tahoma"/>
              <a:cs typeface="Tahoma"/>
            </a:endParaRPr>
          </a:p>
        </p:txBody>
      </p:sp>
      <p:sp>
        <p:nvSpPr>
          <p:cNvPr id="8" name="object 8"/>
          <p:cNvSpPr txBox="1"/>
          <p:nvPr/>
        </p:nvSpPr>
        <p:spPr>
          <a:xfrm>
            <a:off x="978852" y="5002809"/>
            <a:ext cx="7883525" cy="1540805"/>
          </a:xfrm>
          <a:prstGeom prst="rect">
            <a:avLst/>
          </a:prstGeom>
        </p:spPr>
        <p:txBody>
          <a:bodyPr vert="horz" wrap="square" lIns="0" tIns="32384" rIns="0" bIns="0" rtlCol="0">
            <a:spAutoFit/>
          </a:bodyPr>
          <a:lstStyle/>
          <a:p>
            <a:pPr marL="12700">
              <a:lnSpc>
                <a:spcPct val="100000"/>
              </a:lnSpc>
              <a:spcBef>
                <a:spcPts val="5"/>
              </a:spcBef>
            </a:pPr>
            <a:r>
              <a:rPr sz="1300" spc="-5" dirty="0">
                <a:latin typeface="Tahoma"/>
                <a:cs typeface="Tahoma"/>
              </a:rPr>
              <a:t>Die Arbeit </a:t>
            </a:r>
            <a:r>
              <a:rPr sz="1300" b="1" u="heavy" spc="-5" dirty="0">
                <a:uFill>
                  <a:solidFill>
                    <a:srgbClr val="000000"/>
                  </a:solidFill>
                </a:uFill>
                <a:latin typeface="Tahoma"/>
                <a:cs typeface="Tahoma"/>
              </a:rPr>
              <a:t>muss</a:t>
            </a:r>
            <a:r>
              <a:rPr sz="1300" b="1" spc="-5" dirty="0">
                <a:latin typeface="Tahoma"/>
                <a:cs typeface="Tahoma"/>
              </a:rPr>
              <a:t> </a:t>
            </a:r>
            <a:r>
              <a:rPr sz="1300" spc="-5" dirty="0">
                <a:latin typeface="Tahoma"/>
                <a:cs typeface="Tahoma"/>
              </a:rPr>
              <a:t>spätestens am Abgabetag bis 23.59 Uhr via E-Mail an</a:t>
            </a:r>
            <a:r>
              <a:rPr sz="1300" spc="210" dirty="0">
                <a:latin typeface="Tahoma"/>
                <a:cs typeface="Tahoma"/>
              </a:rPr>
              <a:t> </a:t>
            </a:r>
            <a:r>
              <a:rPr lang="de-DE" sz="1200" u="sng" dirty="0">
                <a:solidFill>
                  <a:srgbClr val="FF0000"/>
                </a:solidFill>
                <a:uFill>
                  <a:solidFill>
                    <a:srgbClr val="FF0000"/>
                  </a:solidFill>
                </a:uFill>
                <a:latin typeface="Tahoma"/>
                <a:cs typeface="Tahoma"/>
                <a:hlinkClick r:id="rId2"/>
              </a:rPr>
              <a:t>Ba-sciences-sociales@polsoz.fu-berlin.de</a:t>
            </a:r>
            <a:r>
              <a:rPr lang="de-DE" sz="1200" u="sng" dirty="0">
                <a:solidFill>
                  <a:srgbClr val="FF0000"/>
                </a:solidFill>
                <a:uFill>
                  <a:solidFill>
                    <a:srgbClr val="FF0000"/>
                  </a:solidFill>
                </a:uFill>
                <a:latin typeface="Tahoma"/>
                <a:cs typeface="Tahoma"/>
              </a:rPr>
              <a:t>  </a:t>
            </a:r>
            <a:r>
              <a:rPr lang="de-DE" sz="1300" spc="-5" dirty="0">
                <a:latin typeface="Tahoma"/>
                <a:cs typeface="Tahoma"/>
              </a:rPr>
              <a:t>e</a:t>
            </a:r>
            <a:r>
              <a:rPr sz="1300" spc="-5" dirty="0" err="1">
                <a:latin typeface="Tahoma"/>
                <a:cs typeface="Tahoma"/>
              </a:rPr>
              <a:t>ingereicht</a:t>
            </a:r>
            <a:r>
              <a:rPr sz="1300" spc="-5" dirty="0">
                <a:latin typeface="Tahoma"/>
                <a:cs typeface="Tahoma"/>
              </a:rPr>
              <a:t> sein. </a:t>
            </a:r>
            <a:r>
              <a:rPr sz="1300" b="1" spc="-5" dirty="0">
                <a:latin typeface="Tahoma"/>
                <a:cs typeface="Tahoma"/>
              </a:rPr>
              <a:t>Nicht fristgerecht eingereichte Arbeiten müssen als nicht bestanden gewertet  </a:t>
            </a:r>
            <a:r>
              <a:rPr sz="1300" b="1" spc="-10" dirty="0" err="1">
                <a:latin typeface="Tahoma"/>
                <a:cs typeface="Tahoma"/>
              </a:rPr>
              <a:t>werden</a:t>
            </a:r>
            <a:r>
              <a:rPr sz="1300" spc="-10" dirty="0">
                <a:latin typeface="Tahoma"/>
                <a:cs typeface="Tahoma"/>
              </a:rPr>
              <a:t>.</a:t>
            </a:r>
            <a:endParaRPr lang="de-DE" sz="1300" spc="-10" dirty="0">
              <a:latin typeface="Tahoma"/>
              <a:cs typeface="Tahoma"/>
            </a:endParaRPr>
          </a:p>
          <a:p>
            <a:pPr marL="12700">
              <a:lnSpc>
                <a:spcPct val="100000"/>
              </a:lnSpc>
              <a:spcBef>
                <a:spcPts val="5"/>
              </a:spcBef>
            </a:pPr>
            <a:r>
              <a:rPr sz="2000" spc="-5" dirty="0">
                <a:solidFill>
                  <a:srgbClr val="0000B4"/>
                </a:solidFill>
                <a:latin typeface="Tahoma"/>
                <a:cs typeface="Tahoma"/>
              </a:rPr>
              <a:t>Die</a:t>
            </a:r>
            <a:r>
              <a:rPr sz="2000" spc="5" dirty="0">
                <a:solidFill>
                  <a:srgbClr val="0000B4"/>
                </a:solidFill>
                <a:latin typeface="Tahoma"/>
                <a:cs typeface="Tahoma"/>
              </a:rPr>
              <a:t> </a:t>
            </a:r>
            <a:r>
              <a:rPr sz="2000" spc="-5" dirty="0">
                <a:solidFill>
                  <a:srgbClr val="0000B4"/>
                </a:solidFill>
                <a:latin typeface="Tahoma"/>
                <a:cs typeface="Tahoma"/>
              </a:rPr>
              <a:t>Begutachtung</a:t>
            </a:r>
            <a:endParaRPr sz="2000" dirty="0">
              <a:latin typeface="Tahoma"/>
              <a:cs typeface="Tahoma"/>
            </a:endParaRPr>
          </a:p>
          <a:p>
            <a:pPr marL="12700" marR="5080" algn="just">
              <a:lnSpc>
                <a:spcPct val="100000"/>
              </a:lnSpc>
              <a:spcBef>
                <a:spcPts val="5"/>
              </a:spcBef>
            </a:pPr>
            <a:r>
              <a:rPr sz="1300" spc="-5" dirty="0">
                <a:latin typeface="Tahoma"/>
                <a:cs typeface="Tahoma"/>
              </a:rPr>
              <a:t>Erst- </a:t>
            </a:r>
            <a:r>
              <a:rPr sz="1300" spc="-10" dirty="0">
                <a:latin typeface="Tahoma"/>
                <a:cs typeface="Tahoma"/>
              </a:rPr>
              <a:t>und </a:t>
            </a:r>
            <a:r>
              <a:rPr sz="1300" spc="-5" dirty="0">
                <a:latin typeface="Tahoma"/>
                <a:cs typeface="Tahoma"/>
              </a:rPr>
              <a:t>Zweitprüfer*innen </a:t>
            </a:r>
            <a:r>
              <a:rPr sz="1300" dirty="0">
                <a:latin typeface="Tahoma"/>
                <a:cs typeface="Tahoma"/>
              </a:rPr>
              <a:t>erstellen </a:t>
            </a:r>
            <a:r>
              <a:rPr sz="1300" spc="-5" dirty="0">
                <a:latin typeface="Tahoma"/>
                <a:cs typeface="Tahoma"/>
              </a:rPr>
              <a:t>voneinander unabhängige Gutachten. Bei differierenden  Bewertungen gilt </a:t>
            </a:r>
            <a:r>
              <a:rPr sz="1300" dirty="0">
                <a:latin typeface="Tahoma"/>
                <a:cs typeface="Tahoma"/>
              </a:rPr>
              <a:t>das </a:t>
            </a:r>
            <a:r>
              <a:rPr sz="1300" spc="-5" dirty="0">
                <a:latin typeface="Tahoma"/>
                <a:cs typeface="Tahoma"/>
              </a:rPr>
              <a:t>arithmetische Mittel aus beiden Noten. </a:t>
            </a:r>
            <a:r>
              <a:rPr sz="1300" b="1" spc="-5" dirty="0">
                <a:latin typeface="Tahoma"/>
                <a:cs typeface="Tahoma"/>
              </a:rPr>
              <a:t>Sobald dem Prüfungsbüro beide  </a:t>
            </a:r>
            <a:r>
              <a:rPr sz="1300" b="1" spc="-10" dirty="0">
                <a:latin typeface="Tahoma"/>
                <a:cs typeface="Tahoma"/>
              </a:rPr>
              <a:t>Bewertungen </a:t>
            </a:r>
            <a:r>
              <a:rPr sz="1300" b="1" spc="-5" dirty="0">
                <a:latin typeface="Tahoma"/>
                <a:cs typeface="Tahoma"/>
              </a:rPr>
              <a:t>vorliegen, erhalten Sie die Note </a:t>
            </a:r>
            <a:r>
              <a:rPr sz="1300" b="1" spc="-10" dirty="0">
                <a:latin typeface="Tahoma"/>
                <a:cs typeface="Tahoma"/>
              </a:rPr>
              <a:t>Ihrer </a:t>
            </a:r>
            <a:r>
              <a:rPr sz="1300" b="1" spc="-5" dirty="0">
                <a:latin typeface="Tahoma"/>
                <a:cs typeface="Tahoma"/>
              </a:rPr>
              <a:t>Bachelorarbeit per E-Mail</a:t>
            </a:r>
            <a:r>
              <a:rPr sz="1300" b="1" spc="100" dirty="0">
                <a:latin typeface="Tahoma"/>
                <a:cs typeface="Tahoma"/>
              </a:rPr>
              <a:t> </a:t>
            </a:r>
            <a:r>
              <a:rPr sz="1300" b="1" spc="-5" dirty="0">
                <a:latin typeface="Tahoma"/>
                <a:cs typeface="Tahoma"/>
              </a:rPr>
              <a:t>mitgeteilt.</a:t>
            </a:r>
            <a:endParaRPr sz="1300" dirty="0">
              <a:latin typeface="Tahoma"/>
              <a:cs typeface="Tahoma"/>
            </a:endParaRPr>
          </a:p>
        </p:txBody>
      </p:sp>
      <p:sp>
        <p:nvSpPr>
          <p:cNvPr id="9" name="object 9"/>
          <p:cNvSpPr txBox="1"/>
          <p:nvPr/>
        </p:nvSpPr>
        <p:spPr>
          <a:xfrm>
            <a:off x="5514340" y="2468308"/>
            <a:ext cx="2263140" cy="453390"/>
          </a:xfrm>
          <a:prstGeom prst="rect">
            <a:avLst/>
          </a:prstGeom>
        </p:spPr>
        <p:txBody>
          <a:bodyPr vert="horz" wrap="square" lIns="0" tIns="13335" rIns="0" bIns="0" rtlCol="0">
            <a:spAutoFit/>
          </a:bodyPr>
          <a:lstStyle/>
          <a:p>
            <a:pPr marL="12700" marR="5080">
              <a:lnSpc>
                <a:spcPct val="100000"/>
              </a:lnSpc>
              <a:spcBef>
                <a:spcPts val="105"/>
              </a:spcBef>
            </a:pPr>
            <a:r>
              <a:rPr sz="1400" spc="-5" dirty="0">
                <a:solidFill>
                  <a:srgbClr val="FF0000"/>
                </a:solidFill>
                <a:latin typeface="Tahoma"/>
                <a:cs typeface="Tahoma"/>
              </a:rPr>
              <a:t>Ausgabe </a:t>
            </a:r>
            <a:r>
              <a:rPr sz="1400" dirty="0">
                <a:solidFill>
                  <a:srgbClr val="FF0000"/>
                </a:solidFill>
                <a:latin typeface="Tahoma"/>
                <a:cs typeface="Tahoma"/>
              </a:rPr>
              <a:t>der Themen</a:t>
            </a:r>
            <a:r>
              <a:rPr sz="1400" spc="-114" dirty="0">
                <a:solidFill>
                  <a:srgbClr val="FF0000"/>
                </a:solidFill>
                <a:latin typeface="Tahoma"/>
                <a:cs typeface="Tahoma"/>
              </a:rPr>
              <a:t> </a:t>
            </a:r>
            <a:r>
              <a:rPr sz="1400" dirty="0">
                <a:solidFill>
                  <a:srgbClr val="FF0000"/>
                </a:solidFill>
                <a:latin typeface="Tahoma"/>
                <a:cs typeface="Tahoma"/>
              </a:rPr>
              <a:t>erfolgt  via</a:t>
            </a:r>
            <a:r>
              <a:rPr sz="1400" spc="-5" dirty="0">
                <a:solidFill>
                  <a:srgbClr val="FF0000"/>
                </a:solidFill>
                <a:latin typeface="Tahoma"/>
                <a:cs typeface="Tahoma"/>
              </a:rPr>
              <a:t> </a:t>
            </a:r>
            <a:r>
              <a:rPr sz="1400" dirty="0">
                <a:solidFill>
                  <a:srgbClr val="FF0000"/>
                </a:solidFill>
                <a:latin typeface="Tahoma"/>
                <a:cs typeface="Tahoma"/>
              </a:rPr>
              <a:t>E-Mail.</a:t>
            </a:r>
            <a:endParaRPr sz="1400">
              <a:latin typeface="Tahoma"/>
              <a:cs typeface="Tahoma"/>
            </a:endParaRPr>
          </a:p>
        </p:txBody>
      </p:sp>
      <p:sp>
        <p:nvSpPr>
          <p:cNvPr id="10" name="object 10"/>
          <p:cNvSpPr txBox="1"/>
          <p:nvPr/>
        </p:nvSpPr>
        <p:spPr>
          <a:xfrm>
            <a:off x="4988107" y="4108563"/>
            <a:ext cx="2466975" cy="874598"/>
          </a:xfrm>
          <a:prstGeom prst="rect">
            <a:avLst/>
          </a:prstGeom>
        </p:spPr>
        <p:txBody>
          <a:bodyPr vert="horz" wrap="square" lIns="0" tIns="12700" rIns="0" bIns="0" rtlCol="0">
            <a:spAutoFit/>
          </a:bodyPr>
          <a:lstStyle/>
          <a:p>
            <a:pPr marL="12700" marR="193040">
              <a:lnSpc>
                <a:spcPct val="100000"/>
              </a:lnSpc>
              <a:spcBef>
                <a:spcPts val="100"/>
              </a:spcBef>
            </a:pPr>
            <a:r>
              <a:rPr sz="1400" dirty="0">
                <a:solidFill>
                  <a:srgbClr val="0000B4"/>
                </a:solidFill>
                <a:latin typeface="Tahoma"/>
                <a:cs typeface="Tahoma"/>
              </a:rPr>
              <a:t>Abgabe der </a:t>
            </a:r>
            <a:r>
              <a:rPr sz="1400" spc="-10" dirty="0">
                <a:solidFill>
                  <a:srgbClr val="0000B4"/>
                </a:solidFill>
                <a:latin typeface="Tahoma"/>
                <a:cs typeface="Tahoma"/>
              </a:rPr>
              <a:t>BA-Arbeit</a:t>
            </a:r>
            <a:r>
              <a:rPr sz="1400" spc="-114" dirty="0">
                <a:solidFill>
                  <a:srgbClr val="0000B4"/>
                </a:solidFill>
                <a:latin typeface="Tahoma"/>
                <a:cs typeface="Tahoma"/>
              </a:rPr>
              <a:t> </a:t>
            </a:r>
            <a:r>
              <a:rPr sz="1400" dirty="0">
                <a:solidFill>
                  <a:srgbClr val="0000B4"/>
                </a:solidFill>
                <a:latin typeface="Tahoma"/>
                <a:cs typeface="Tahoma"/>
              </a:rPr>
              <a:t>erfolgt  </a:t>
            </a:r>
            <a:r>
              <a:rPr sz="1400" spc="-5" dirty="0">
                <a:solidFill>
                  <a:srgbClr val="0000B4"/>
                </a:solidFill>
                <a:latin typeface="Tahoma"/>
                <a:cs typeface="Tahoma"/>
              </a:rPr>
              <a:t>ausschließlich </a:t>
            </a:r>
            <a:r>
              <a:rPr sz="1400" dirty="0">
                <a:solidFill>
                  <a:srgbClr val="0000B4"/>
                </a:solidFill>
                <a:latin typeface="Tahoma"/>
                <a:cs typeface="Tahoma"/>
              </a:rPr>
              <a:t>via E-Mail</a:t>
            </a:r>
            <a:r>
              <a:rPr sz="1400" spc="-25" dirty="0">
                <a:solidFill>
                  <a:srgbClr val="0000B4"/>
                </a:solidFill>
                <a:latin typeface="Tahoma"/>
                <a:cs typeface="Tahoma"/>
              </a:rPr>
              <a:t> </a:t>
            </a:r>
            <a:r>
              <a:rPr sz="1400" spc="-5" dirty="0">
                <a:solidFill>
                  <a:srgbClr val="0000B4"/>
                </a:solidFill>
                <a:latin typeface="Tahoma"/>
                <a:cs typeface="Tahoma"/>
              </a:rPr>
              <a:t>an</a:t>
            </a:r>
            <a:endParaRPr sz="1400" dirty="0">
              <a:latin typeface="Tahoma"/>
              <a:cs typeface="Tahoma"/>
            </a:endParaRPr>
          </a:p>
          <a:p>
            <a:pPr marL="12700">
              <a:lnSpc>
                <a:spcPct val="100000"/>
              </a:lnSpc>
              <a:spcBef>
                <a:spcPts val="5"/>
              </a:spcBef>
            </a:pPr>
            <a:r>
              <a:rPr lang="de-DE" sz="1400" u="sng" dirty="0">
                <a:solidFill>
                  <a:srgbClr val="FF0000"/>
                </a:solidFill>
                <a:uFill>
                  <a:solidFill>
                    <a:srgbClr val="FF0000"/>
                  </a:solidFill>
                </a:uFill>
                <a:latin typeface="Tahoma"/>
                <a:cs typeface="Tahoma"/>
                <a:hlinkClick r:id="rId3"/>
              </a:rPr>
              <a:t>B</a:t>
            </a:r>
            <a:r>
              <a:rPr sz="1400" u="sng" dirty="0">
                <a:solidFill>
                  <a:srgbClr val="FF0000"/>
                </a:solidFill>
                <a:uFill>
                  <a:solidFill>
                    <a:srgbClr val="FF0000"/>
                  </a:solidFill>
                </a:uFill>
                <a:latin typeface="Tahoma"/>
                <a:cs typeface="Tahoma"/>
                <a:hlinkClick r:id="rId3"/>
              </a:rPr>
              <a:t>a</a:t>
            </a:r>
            <a:r>
              <a:rPr lang="de-DE" sz="1400" u="sng" dirty="0">
                <a:solidFill>
                  <a:srgbClr val="FF0000"/>
                </a:solidFill>
                <a:uFill>
                  <a:solidFill>
                    <a:srgbClr val="FF0000"/>
                  </a:solidFill>
                </a:uFill>
                <a:latin typeface="Tahoma"/>
                <a:cs typeface="Tahoma"/>
              </a:rPr>
              <a:t>-sciences-sociales@polsoz.fu-berlin.de</a:t>
            </a:r>
            <a:endParaRPr sz="1400" dirty="0">
              <a:latin typeface="Tahoma"/>
              <a:cs typeface="Tahom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29677" y="609409"/>
            <a:ext cx="4531360" cy="696595"/>
          </a:xfrm>
          <a:prstGeom prst="rect">
            <a:avLst/>
          </a:prstGeom>
        </p:spPr>
        <p:txBody>
          <a:bodyPr vert="horz" wrap="square" lIns="0" tIns="13335" rIns="0" bIns="0" rtlCol="0">
            <a:spAutoFit/>
          </a:bodyPr>
          <a:lstStyle/>
          <a:p>
            <a:pPr marL="12700">
              <a:lnSpc>
                <a:spcPct val="100000"/>
              </a:lnSpc>
              <a:spcBef>
                <a:spcPts val="105"/>
              </a:spcBef>
            </a:pPr>
            <a:r>
              <a:rPr sz="4400" spc="-5" dirty="0"/>
              <a:t>Die</a:t>
            </a:r>
            <a:r>
              <a:rPr sz="4400" spc="-65" dirty="0"/>
              <a:t> </a:t>
            </a:r>
            <a:r>
              <a:rPr sz="4400" spc="-5" dirty="0"/>
              <a:t>Bachelorarbeit</a:t>
            </a:r>
            <a:endParaRPr sz="4400"/>
          </a:p>
        </p:txBody>
      </p:sp>
      <p:sp>
        <p:nvSpPr>
          <p:cNvPr id="3" name="object 3"/>
          <p:cNvSpPr txBox="1"/>
          <p:nvPr/>
        </p:nvSpPr>
        <p:spPr>
          <a:xfrm>
            <a:off x="832746" y="2107565"/>
            <a:ext cx="5553710" cy="330835"/>
          </a:xfrm>
          <a:prstGeom prst="rect">
            <a:avLst/>
          </a:prstGeom>
        </p:spPr>
        <p:txBody>
          <a:bodyPr vert="horz" wrap="square" lIns="0" tIns="13335" rIns="0" bIns="0" rtlCol="0">
            <a:spAutoFit/>
          </a:bodyPr>
          <a:lstStyle/>
          <a:p>
            <a:pPr marL="355600" indent="-342900">
              <a:lnSpc>
                <a:spcPct val="100000"/>
              </a:lnSpc>
              <a:spcBef>
                <a:spcPts val="105"/>
              </a:spcBef>
              <a:buClr>
                <a:srgbClr val="3333CC"/>
              </a:buClr>
              <a:buSzPct val="60000"/>
              <a:buFont typeface="Wingdings"/>
              <a:buChar char=""/>
              <a:tabLst>
                <a:tab pos="354965" algn="l"/>
                <a:tab pos="355600" algn="l"/>
              </a:tabLst>
            </a:pPr>
            <a:r>
              <a:rPr sz="2000" spc="-5" dirty="0">
                <a:solidFill>
                  <a:srgbClr val="0000B4"/>
                </a:solidFill>
                <a:latin typeface="Tahoma"/>
                <a:cs typeface="Tahoma"/>
              </a:rPr>
              <a:t>Verlängerung </a:t>
            </a:r>
            <a:r>
              <a:rPr sz="2000" dirty="0">
                <a:solidFill>
                  <a:srgbClr val="0000B4"/>
                </a:solidFill>
                <a:latin typeface="Tahoma"/>
                <a:cs typeface="Tahoma"/>
              </a:rPr>
              <a:t>der </a:t>
            </a:r>
            <a:r>
              <a:rPr sz="2000" spc="-5" dirty="0">
                <a:solidFill>
                  <a:srgbClr val="0000B4"/>
                </a:solidFill>
                <a:latin typeface="Tahoma"/>
                <a:cs typeface="Tahoma"/>
              </a:rPr>
              <a:t>Bearbeitungsfrist </a:t>
            </a:r>
            <a:r>
              <a:rPr sz="2000" dirty="0">
                <a:solidFill>
                  <a:srgbClr val="0000B4"/>
                </a:solidFill>
                <a:latin typeface="Tahoma"/>
                <a:cs typeface="Tahoma"/>
              </a:rPr>
              <a:t>§ </a:t>
            </a:r>
            <a:r>
              <a:rPr sz="2000" spc="-5" dirty="0">
                <a:solidFill>
                  <a:srgbClr val="0000B4"/>
                </a:solidFill>
                <a:latin typeface="Tahoma"/>
                <a:cs typeface="Tahoma"/>
              </a:rPr>
              <a:t>19</a:t>
            </a:r>
            <a:r>
              <a:rPr sz="2000" spc="-35" dirty="0">
                <a:solidFill>
                  <a:srgbClr val="0000B4"/>
                </a:solidFill>
                <a:latin typeface="Tahoma"/>
                <a:cs typeface="Tahoma"/>
              </a:rPr>
              <a:t> </a:t>
            </a:r>
            <a:r>
              <a:rPr sz="2000" spc="-5" dirty="0">
                <a:solidFill>
                  <a:srgbClr val="0000B4"/>
                </a:solidFill>
                <a:latin typeface="Tahoma"/>
                <a:cs typeface="Tahoma"/>
              </a:rPr>
              <a:t>RSPO</a:t>
            </a:r>
            <a:endParaRPr sz="2000" dirty="0">
              <a:latin typeface="Tahoma"/>
              <a:cs typeface="Tahoma"/>
            </a:endParaRPr>
          </a:p>
        </p:txBody>
      </p:sp>
      <p:sp>
        <p:nvSpPr>
          <p:cNvPr id="4" name="object 4"/>
          <p:cNvSpPr txBox="1"/>
          <p:nvPr/>
        </p:nvSpPr>
        <p:spPr>
          <a:xfrm>
            <a:off x="832746" y="2438400"/>
            <a:ext cx="8041640" cy="4221027"/>
          </a:xfrm>
          <a:prstGeom prst="rect">
            <a:avLst/>
          </a:prstGeom>
        </p:spPr>
        <p:txBody>
          <a:bodyPr vert="horz" wrap="square" lIns="0" tIns="12065" rIns="0" bIns="0" rtlCol="0">
            <a:spAutoFit/>
          </a:bodyPr>
          <a:lstStyle/>
          <a:p>
            <a:pPr marL="12700" marR="5080" algn="just">
              <a:lnSpc>
                <a:spcPct val="100000"/>
              </a:lnSpc>
              <a:spcBef>
                <a:spcPts val="95"/>
              </a:spcBef>
            </a:pPr>
            <a:r>
              <a:rPr sz="1300" spc="-5" dirty="0">
                <a:latin typeface="Tahoma"/>
                <a:cs typeface="Tahoma"/>
              </a:rPr>
              <a:t>Waren/Sind Sie wegen </a:t>
            </a:r>
            <a:r>
              <a:rPr sz="1300" dirty="0">
                <a:latin typeface="Tahoma"/>
                <a:cs typeface="Tahoma"/>
              </a:rPr>
              <a:t>einer akuten </a:t>
            </a:r>
            <a:r>
              <a:rPr sz="1300" spc="-5" dirty="0">
                <a:latin typeface="Tahoma"/>
                <a:cs typeface="Tahoma"/>
              </a:rPr>
              <a:t>vorübergehenden Erkrankung </a:t>
            </a:r>
            <a:r>
              <a:rPr sz="1300" spc="5" dirty="0">
                <a:latin typeface="Tahoma"/>
                <a:cs typeface="Tahoma"/>
              </a:rPr>
              <a:t>an </a:t>
            </a:r>
            <a:r>
              <a:rPr sz="1300" spc="-5" dirty="0">
                <a:latin typeface="Tahoma"/>
                <a:cs typeface="Tahoma"/>
              </a:rPr>
              <a:t>der fristgerechten Bearbeitung Ihrer  Bachelorarbeit gehindert, so kann der Prüfungsausschuss auf Antrag die Bearbeitungsfrist </a:t>
            </a:r>
            <a:r>
              <a:rPr sz="1300" spc="-10" dirty="0">
                <a:latin typeface="Tahoma"/>
                <a:cs typeface="Tahoma"/>
              </a:rPr>
              <a:t>um </a:t>
            </a:r>
            <a:r>
              <a:rPr sz="1300" spc="-5" dirty="0">
                <a:latin typeface="Tahoma"/>
                <a:cs typeface="Tahoma"/>
              </a:rPr>
              <a:t>den Zeitraum  der nachgewiesenen Prüfungsunfähigkeit verlängern. Der </a:t>
            </a:r>
            <a:r>
              <a:rPr sz="1300" spc="-10" dirty="0">
                <a:latin typeface="Tahoma"/>
                <a:cs typeface="Tahoma"/>
              </a:rPr>
              <a:t>Grund </a:t>
            </a:r>
            <a:r>
              <a:rPr sz="1300" spc="-5" dirty="0">
                <a:latin typeface="Tahoma"/>
                <a:cs typeface="Tahoma"/>
              </a:rPr>
              <a:t>für die Prüfungsunfähigkeit </a:t>
            </a:r>
            <a:r>
              <a:rPr sz="1300" dirty="0">
                <a:latin typeface="Tahoma"/>
                <a:cs typeface="Tahoma"/>
              </a:rPr>
              <a:t>ist </a:t>
            </a:r>
            <a:r>
              <a:rPr sz="1300" spc="-5" dirty="0">
                <a:latin typeface="Tahoma"/>
                <a:cs typeface="Tahoma"/>
              </a:rPr>
              <a:t>dem  Prüfungsausschuss unverzüglich schriftlich anzuzeigen </a:t>
            </a:r>
            <a:r>
              <a:rPr sz="1300" spc="-10" dirty="0">
                <a:latin typeface="Tahoma"/>
                <a:cs typeface="Tahoma"/>
              </a:rPr>
              <a:t>und </a:t>
            </a:r>
            <a:r>
              <a:rPr sz="1300" spc="-5" dirty="0">
                <a:latin typeface="Tahoma"/>
                <a:cs typeface="Tahoma"/>
              </a:rPr>
              <a:t>durch Vorlage eines ärztlichen Attestes glaubhaft  zu machen. Ein ärztliches Attest gemäß prüfungsrechtlicher Rechtsprechung ist </a:t>
            </a:r>
            <a:r>
              <a:rPr sz="1300" dirty="0">
                <a:latin typeface="Tahoma"/>
                <a:cs typeface="Tahoma"/>
              </a:rPr>
              <a:t>eine </a:t>
            </a:r>
            <a:r>
              <a:rPr sz="1300" spc="-5" dirty="0">
                <a:latin typeface="Tahoma"/>
                <a:cs typeface="Tahoma"/>
              </a:rPr>
              <a:t>Bescheinigung, aus der  hervorgeht, warum die Studentin oder der Student studier- und prüfungsunfähig ist.  Hierzu genügt weder eine Arbeitsunfähigkeitsbescheinigung noch der schlichte Hinweis der Ärztin oder des  Arztes, dass der Prüfling prüfungsunfähig sei. Vielmehr muss Inhalt des ärztlichen Attestes die Beschreibung  der gesundheitlichen Beeinträchtigung/Symptome </a:t>
            </a:r>
            <a:r>
              <a:rPr sz="1300" spc="-10" dirty="0">
                <a:latin typeface="Tahoma"/>
                <a:cs typeface="Tahoma"/>
              </a:rPr>
              <a:t>und </a:t>
            </a:r>
            <a:r>
              <a:rPr sz="1300" spc="-5" dirty="0">
                <a:latin typeface="Tahoma"/>
                <a:cs typeface="Tahoma"/>
              </a:rPr>
              <a:t>die Angabe der sich daraus ergebenden Auswirkungen  auf das Leistungsvermögen in der Prüfung sein. </a:t>
            </a:r>
            <a:r>
              <a:rPr sz="1300" dirty="0">
                <a:latin typeface="Tahoma"/>
                <a:cs typeface="Tahoma"/>
              </a:rPr>
              <a:t>Über </a:t>
            </a:r>
            <a:r>
              <a:rPr sz="1300" spc="-5" dirty="0">
                <a:latin typeface="Tahoma"/>
                <a:cs typeface="Tahoma"/>
              </a:rPr>
              <a:t>die Prüfungsunfähigkeit entscheidet der  Prüfungsausschuss.</a:t>
            </a:r>
            <a:endParaRPr sz="1300" dirty="0">
              <a:latin typeface="Tahoma"/>
              <a:cs typeface="Tahoma"/>
            </a:endParaRPr>
          </a:p>
          <a:p>
            <a:pPr marL="12700" marR="6985" algn="just">
              <a:lnSpc>
                <a:spcPct val="100000"/>
              </a:lnSpc>
              <a:spcBef>
                <a:spcPts val="315"/>
              </a:spcBef>
            </a:pPr>
            <a:r>
              <a:rPr sz="1300" spc="-5" dirty="0">
                <a:latin typeface="Tahoma"/>
                <a:cs typeface="Tahoma"/>
              </a:rPr>
              <a:t>Das </a:t>
            </a:r>
            <a:r>
              <a:rPr sz="1300" b="1" spc="-5" dirty="0">
                <a:latin typeface="Tahoma"/>
                <a:cs typeface="Tahoma"/>
              </a:rPr>
              <a:t>hier zu verwendende Formular </a:t>
            </a:r>
            <a:r>
              <a:rPr sz="1300" spc="-5" dirty="0">
                <a:latin typeface="Tahoma"/>
                <a:cs typeface="Tahoma"/>
              </a:rPr>
              <a:t>finden Sie online unter der Rubrik „Verlängerungsmöglichkeit ….“  online:</a:t>
            </a:r>
            <a:endParaRPr sz="1300" dirty="0">
              <a:latin typeface="Tahoma"/>
              <a:cs typeface="Tahoma"/>
            </a:endParaRPr>
          </a:p>
          <a:p>
            <a:pPr marL="12700" marR="440690">
              <a:lnSpc>
                <a:spcPct val="100000"/>
              </a:lnSpc>
              <a:spcBef>
                <a:spcPts val="300"/>
              </a:spcBef>
            </a:pPr>
            <a:r>
              <a:rPr lang="de-DE" sz="1250" u="sng" spc="-5" dirty="0">
                <a:solidFill>
                  <a:srgbClr val="FF0000"/>
                </a:solidFill>
                <a:uFill>
                  <a:solidFill>
                    <a:srgbClr val="FF0000"/>
                  </a:solidFill>
                </a:uFill>
                <a:latin typeface="Tahoma"/>
                <a:cs typeface="Tahoma"/>
                <a:hlinkClick r:id="rId2"/>
              </a:rPr>
              <a:t>https://www.polsoz.fu-berlin.de/studium/downloads/downloads_studiengaenge/allgemeine_formulare-pruefungsbuero/Aerztliches-Attest-mit-Zeitraum.pdf</a:t>
            </a:r>
            <a:endParaRPr lang="de-DE" sz="1250" u="sng" spc="-5" dirty="0">
              <a:solidFill>
                <a:srgbClr val="FF0000"/>
              </a:solidFill>
              <a:uFill>
                <a:solidFill>
                  <a:srgbClr val="FF0000"/>
                </a:solidFill>
              </a:uFill>
              <a:latin typeface="Tahoma"/>
              <a:cs typeface="Tahoma"/>
            </a:endParaRPr>
          </a:p>
          <a:p>
            <a:pPr marL="12700" marR="440690">
              <a:lnSpc>
                <a:spcPct val="100000"/>
              </a:lnSpc>
              <a:spcBef>
                <a:spcPts val="300"/>
              </a:spcBef>
            </a:pPr>
            <a:r>
              <a:rPr sz="2000" spc="-5" dirty="0" err="1">
                <a:solidFill>
                  <a:srgbClr val="0000B4"/>
                </a:solidFill>
                <a:latin typeface="Tahoma"/>
                <a:cs typeface="Tahoma"/>
              </a:rPr>
              <a:t>Bearbeitungshinweise</a:t>
            </a:r>
            <a:endParaRPr sz="2000" dirty="0">
              <a:latin typeface="Tahoma"/>
              <a:cs typeface="Tahoma"/>
            </a:endParaRPr>
          </a:p>
          <a:p>
            <a:pPr marL="12700">
              <a:lnSpc>
                <a:spcPct val="100000"/>
              </a:lnSpc>
            </a:pPr>
            <a:r>
              <a:rPr lang="de-DE" sz="1300" spc="-5" dirty="0">
                <a:latin typeface="Tahoma"/>
                <a:cs typeface="Tahoma"/>
              </a:rPr>
              <a:t>Die Bearbeitungshinweise f</a:t>
            </a:r>
            <a:r>
              <a:rPr sz="1300" spc="-5" dirty="0" err="1">
                <a:latin typeface="Tahoma"/>
                <a:cs typeface="Tahoma"/>
              </a:rPr>
              <a:t>inden</a:t>
            </a:r>
            <a:r>
              <a:rPr sz="1300" spc="-5" dirty="0">
                <a:latin typeface="Tahoma"/>
                <a:cs typeface="Tahoma"/>
              </a:rPr>
              <a:t> Sie online unter (Rubrik</a:t>
            </a:r>
            <a:r>
              <a:rPr sz="1300" spc="95" dirty="0">
                <a:latin typeface="Tahoma"/>
                <a:cs typeface="Tahoma"/>
              </a:rPr>
              <a:t> </a:t>
            </a:r>
            <a:r>
              <a:rPr sz="1300" spc="-5" dirty="0">
                <a:latin typeface="Tahoma"/>
                <a:cs typeface="Tahoma"/>
              </a:rPr>
              <a:t>„</a:t>
            </a:r>
            <a:r>
              <a:rPr lang="de-DE" sz="1300" spc="-5" dirty="0">
                <a:latin typeface="Tahoma"/>
                <a:cs typeface="Tahoma"/>
              </a:rPr>
              <a:t>Bearbeitungshinweise zur Bachelorarbeit</a:t>
            </a:r>
            <a:r>
              <a:rPr sz="1300" spc="-5" dirty="0">
                <a:latin typeface="Tahoma"/>
                <a:cs typeface="Tahoma"/>
              </a:rPr>
              <a:t>“):</a:t>
            </a:r>
            <a:endParaRPr lang="de-DE" sz="1300" spc="-5" dirty="0">
              <a:latin typeface="Tahoma"/>
              <a:cs typeface="Tahoma"/>
            </a:endParaRPr>
          </a:p>
          <a:p>
            <a:pPr marL="12700">
              <a:lnSpc>
                <a:spcPct val="100000"/>
              </a:lnSpc>
            </a:pPr>
            <a:r>
              <a:rPr lang="de-DE" sz="1300" dirty="0">
                <a:latin typeface="Tahoma"/>
                <a:cs typeface="Tahoma"/>
                <a:hlinkClick r:id="rId3"/>
              </a:rPr>
              <a:t>https://www.polsoz.fu-berlin.de/studium/pruefungsbuero/studiengaenge/ba_studiengaenge/ba_politikwissenschaft_sciences_sociales/index.html</a:t>
            </a:r>
            <a:endParaRPr lang="de-DE" sz="1300" spc="-5" dirty="0">
              <a:latin typeface="Tahoma"/>
              <a:cs typeface="Tahoma"/>
            </a:endParaRPr>
          </a:p>
          <a:p>
            <a:pPr marL="12700">
              <a:lnSpc>
                <a:spcPct val="100000"/>
              </a:lnSpc>
            </a:pPr>
            <a:endParaRPr sz="1300" dirty="0">
              <a:latin typeface="Tahoma"/>
              <a:cs typeface="Tahom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5" dirty="0"/>
              <a:t>Zeitplan im </a:t>
            </a:r>
            <a:r>
              <a:rPr spc="-10" dirty="0"/>
              <a:t>Überblick </a:t>
            </a:r>
            <a:r>
              <a:rPr spc="-5" dirty="0"/>
              <a:t>für</a:t>
            </a:r>
            <a:r>
              <a:rPr spc="-20" dirty="0"/>
              <a:t> </a:t>
            </a:r>
            <a:r>
              <a:rPr spc="-5" dirty="0"/>
              <a:t>den</a:t>
            </a:r>
          </a:p>
        </p:txBody>
      </p:sp>
      <p:sp>
        <p:nvSpPr>
          <p:cNvPr id="3" name="object 3"/>
          <p:cNvSpPr txBox="1"/>
          <p:nvPr/>
        </p:nvSpPr>
        <p:spPr>
          <a:xfrm>
            <a:off x="1229677" y="1006753"/>
            <a:ext cx="7685723" cy="4141005"/>
          </a:xfrm>
          <a:prstGeom prst="rect">
            <a:avLst/>
          </a:prstGeom>
        </p:spPr>
        <p:txBody>
          <a:bodyPr vert="horz" wrap="square" lIns="0" tIns="12065" rIns="0" bIns="0" rtlCol="0">
            <a:spAutoFit/>
          </a:bodyPr>
          <a:lstStyle/>
          <a:p>
            <a:pPr marL="12700">
              <a:lnSpc>
                <a:spcPct val="100000"/>
              </a:lnSpc>
              <a:spcBef>
                <a:spcPts val="95"/>
              </a:spcBef>
            </a:pPr>
            <a:r>
              <a:rPr lang="de-DE" sz="4000" spc="-5" dirty="0">
                <a:solidFill>
                  <a:srgbClr val="333399"/>
                </a:solidFill>
                <a:latin typeface="Tahoma"/>
                <a:cs typeface="Tahoma"/>
              </a:rPr>
              <a:t>1</a:t>
            </a:r>
            <a:r>
              <a:rPr sz="4000" spc="-5" dirty="0">
                <a:solidFill>
                  <a:srgbClr val="333399"/>
                </a:solidFill>
                <a:latin typeface="Tahoma"/>
                <a:cs typeface="Tahoma"/>
              </a:rPr>
              <a:t>. </a:t>
            </a:r>
            <a:r>
              <a:rPr sz="4000" spc="-5" dirty="0" err="1">
                <a:solidFill>
                  <a:srgbClr val="333399"/>
                </a:solidFill>
                <a:latin typeface="Tahoma"/>
                <a:cs typeface="Tahoma"/>
              </a:rPr>
              <a:t>Meldetermin</a:t>
            </a:r>
            <a:r>
              <a:rPr sz="4000" spc="-5" dirty="0">
                <a:solidFill>
                  <a:srgbClr val="333399"/>
                </a:solidFill>
                <a:latin typeface="Tahoma"/>
                <a:cs typeface="Tahoma"/>
              </a:rPr>
              <a:t> </a:t>
            </a:r>
            <a:r>
              <a:rPr lang="de-DE" sz="4000" spc="-5" dirty="0">
                <a:solidFill>
                  <a:srgbClr val="333399"/>
                </a:solidFill>
                <a:latin typeface="Tahoma"/>
                <a:cs typeface="Tahoma"/>
              </a:rPr>
              <a:t>So</a:t>
            </a:r>
            <a:r>
              <a:rPr sz="4000" spc="-5" dirty="0">
                <a:solidFill>
                  <a:srgbClr val="333399"/>
                </a:solidFill>
                <a:latin typeface="Tahoma"/>
                <a:cs typeface="Tahoma"/>
              </a:rPr>
              <a:t>Se</a:t>
            </a:r>
            <a:r>
              <a:rPr sz="4000" spc="-40" dirty="0">
                <a:solidFill>
                  <a:srgbClr val="333399"/>
                </a:solidFill>
                <a:latin typeface="Tahoma"/>
                <a:cs typeface="Tahoma"/>
              </a:rPr>
              <a:t> </a:t>
            </a:r>
            <a:r>
              <a:rPr sz="4000" spc="-5" dirty="0">
                <a:solidFill>
                  <a:srgbClr val="333399"/>
                </a:solidFill>
                <a:latin typeface="Tahoma"/>
                <a:cs typeface="Tahoma"/>
              </a:rPr>
              <a:t>20</a:t>
            </a:r>
            <a:r>
              <a:rPr lang="de-DE" sz="4000" spc="-5" dirty="0">
                <a:solidFill>
                  <a:srgbClr val="333399"/>
                </a:solidFill>
                <a:latin typeface="Tahoma"/>
                <a:cs typeface="Tahoma"/>
              </a:rPr>
              <a:t>24</a:t>
            </a:r>
            <a:endParaRPr sz="4000" dirty="0">
              <a:latin typeface="Tahoma"/>
              <a:cs typeface="Tahoma"/>
            </a:endParaRPr>
          </a:p>
          <a:p>
            <a:pPr marL="387350" indent="-342900">
              <a:lnSpc>
                <a:spcPct val="100000"/>
              </a:lnSpc>
              <a:spcBef>
                <a:spcPts val="2395"/>
              </a:spcBef>
              <a:buClr>
                <a:srgbClr val="3333CC"/>
              </a:buClr>
              <a:buSzPct val="58333"/>
              <a:buFont typeface="Wingdings"/>
              <a:buChar char=""/>
              <a:tabLst>
                <a:tab pos="386715" algn="l"/>
                <a:tab pos="387350" algn="l"/>
              </a:tabLst>
            </a:pPr>
            <a:r>
              <a:rPr sz="1800" spc="-5" dirty="0">
                <a:latin typeface="Tahoma"/>
                <a:cs typeface="Tahoma"/>
              </a:rPr>
              <a:t>Meldung </a:t>
            </a:r>
            <a:r>
              <a:rPr sz="1800" dirty="0">
                <a:latin typeface="Tahoma"/>
                <a:cs typeface="Tahoma"/>
              </a:rPr>
              <a:t>zur</a:t>
            </a:r>
            <a:r>
              <a:rPr sz="1800" spc="-20" dirty="0">
                <a:latin typeface="Tahoma"/>
                <a:cs typeface="Tahoma"/>
              </a:rPr>
              <a:t> </a:t>
            </a:r>
            <a:r>
              <a:rPr sz="1800" spc="-5" dirty="0">
                <a:latin typeface="Tahoma"/>
                <a:cs typeface="Tahoma"/>
              </a:rPr>
              <a:t>Bachelorarbeit</a:t>
            </a:r>
            <a:endParaRPr sz="1800" dirty="0">
              <a:latin typeface="Tahoma"/>
              <a:cs typeface="Tahoma"/>
            </a:endParaRPr>
          </a:p>
          <a:p>
            <a:pPr marL="788035" lvl="1" indent="-287655">
              <a:lnSpc>
                <a:spcPct val="100000"/>
              </a:lnSpc>
              <a:spcBef>
                <a:spcPts val="10"/>
              </a:spcBef>
              <a:buClr>
                <a:srgbClr val="FF0000"/>
              </a:buClr>
              <a:buSzPct val="53125"/>
              <a:buFont typeface="Wingdings"/>
              <a:buChar char=""/>
              <a:tabLst>
                <a:tab pos="788035" algn="l"/>
                <a:tab pos="788670" algn="l"/>
              </a:tabLst>
            </a:pPr>
            <a:r>
              <a:rPr spc="-10" dirty="0">
                <a:latin typeface="Tahoma"/>
                <a:cs typeface="Tahoma"/>
              </a:rPr>
              <a:t>BIS </a:t>
            </a:r>
            <a:r>
              <a:rPr lang="de-DE" dirty="0">
                <a:solidFill>
                  <a:srgbClr val="007052"/>
                </a:solidFill>
                <a:effectLst/>
                <a:latin typeface="Tahoma" panose="020B0604030504040204" pitchFamily="34" charset="0"/>
                <a:ea typeface="Tahoma" panose="020B0604030504040204" pitchFamily="34" charset="0"/>
              </a:rPr>
              <a:t>21.10.2024 </a:t>
            </a:r>
            <a:r>
              <a:rPr lang="de-DE" dirty="0">
                <a:solidFill>
                  <a:srgbClr val="007153"/>
                </a:solidFill>
                <a:latin typeface="Tahoma"/>
                <a:cs typeface="Tahoma"/>
              </a:rPr>
              <a:t>um </a:t>
            </a:r>
            <a:r>
              <a:rPr dirty="0">
                <a:latin typeface="Tahoma"/>
                <a:cs typeface="Tahoma"/>
              </a:rPr>
              <a:t>23.59 </a:t>
            </a:r>
            <a:r>
              <a:rPr spc="-10" dirty="0">
                <a:latin typeface="Tahoma"/>
                <a:cs typeface="Tahoma"/>
              </a:rPr>
              <a:t>Uhr ausschließlich </a:t>
            </a:r>
            <a:r>
              <a:rPr spc="-5" dirty="0">
                <a:latin typeface="Tahoma"/>
                <a:cs typeface="Tahoma"/>
              </a:rPr>
              <a:t>via</a:t>
            </a:r>
            <a:r>
              <a:rPr spc="100" dirty="0">
                <a:latin typeface="Tahoma"/>
                <a:cs typeface="Tahoma"/>
              </a:rPr>
              <a:t> </a:t>
            </a:r>
            <a:r>
              <a:rPr spc="-10" dirty="0">
                <a:latin typeface="Tahoma"/>
                <a:cs typeface="Tahoma"/>
              </a:rPr>
              <a:t>E-Mail</a:t>
            </a:r>
            <a:r>
              <a:rPr lang="de-DE" spc="-10" dirty="0">
                <a:latin typeface="Tahoma"/>
                <a:cs typeface="Tahoma"/>
              </a:rPr>
              <a:t> </a:t>
            </a:r>
          </a:p>
          <a:p>
            <a:pPr marL="500380" lvl="1">
              <a:lnSpc>
                <a:spcPct val="100000"/>
              </a:lnSpc>
              <a:spcBef>
                <a:spcPts val="10"/>
              </a:spcBef>
              <a:buClr>
                <a:srgbClr val="FF0000"/>
              </a:buClr>
              <a:buSzPct val="53125"/>
              <a:tabLst>
                <a:tab pos="788035" algn="l"/>
                <a:tab pos="788670" algn="l"/>
              </a:tabLst>
            </a:pPr>
            <a:r>
              <a:rPr u="sng" spc="-5" dirty="0" err="1">
                <a:solidFill>
                  <a:srgbClr val="FF0000"/>
                </a:solidFill>
                <a:uFill>
                  <a:solidFill>
                    <a:srgbClr val="FF0000"/>
                  </a:solidFill>
                </a:uFill>
                <a:latin typeface="Tahoma"/>
                <a:cs typeface="Tahoma"/>
                <a:hlinkClick r:id="rId2"/>
              </a:rPr>
              <a:t>ba</a:t>
            </a:r>
            <a:r>
              <a:rPr u="sng" spc="-5" dirty="0">
                <a:solidFill>
                  <a:srgbClr val="FF0000"/>
                </a:solidFill>
                <a:uFill>
                  <a:solidFill>
                    <a:srgbClr val="FF0000"/>
                  </a:solidFill>
                </a:uFill>
                <a:latin typeface="Tahoma"/>
                <a:cs typeface="Tahoma"/>
                <a:hlinkClick r:id="rId2"/>
              </a:rPr>
              <a:t>-</a:t>
            </a:r>
            <a:r>
              <a:rPr lang="de-DE" u="sng" spc="-5" dirty="0">
                <a:solidFill>
                  <a:srgbClr val="FF0000"/>
                </a:solidFill>
                <a:uFill>
                  <a:solidFill>
                    <a:srgbClr val="FF0000"/>
                  </a:solidFill>
                </a:uFill>
                <a:latin typeface="Tahoma"/>
                <a:cs typeface="Tahoma"/>
              </a:rPr>
              <a:t>sciences-sociales@polsoz.fu-berlin</a:t>
            </a:r>
            <a:r>
              <a:rPr lang="de-DE" u="sng" spc="-5">
                <a:solidFill>
                  <a:srgbClr val="FF0000"/>
                </a:solidFill>
                <a:uFill>
                  <a:solidFill>
                    <a:srgbClr val="FF0000"/>
                  </a:solidFill>
                </a:uFill>
                <a:latin typeface="Tahoma"/>
                <a:cs typeface="Tahoma"/>
              </a:rPr>
              <a:t>.de</a:t>
            </a:r>
            <a:endParaRPr dirty="0">
              <a:latin typeface="Tahoma"/>
              <a:cs typeface="Tahoma"/>
            </a:endParaRPr>
          </a:p>
          <a:p>
            <a:pPr>
              <a:lnSpc>
                <a:spcPct val="100000"/>
              </a:lnSpc>
              <a:spcBef>
                <a:spcPts val="15"/>
              </a:spcBef>
            </a:pPr>
            <a:endParaRPr dirty="0">
              <a:latin typeface="Tahoma"/>
              <a:cs typeface="Tahoma"/>
            </a:endParaRPr>
          </a:p>
          <a:p>
            <a:pPr marL="387350" indent="-342900">
              <a:lnSpc>
                <a:spcPct val="100000"/>
              </a:lnSpc>
              <a:buClr>
                <a:srgbClr val="3333CC"/>
              </a:buClr>
              <a:buSzPct val="58333"/>
              <a:buFont typeface="Wingdings"/>
              <a:buChar char=""/>
              <a:tabLst>
                <a:tab pos="386715" algn="l"/>
                <a:tab pos="387350" algn="l"/>
              </a:tabLst>
            </a:pPr>
            <a:r>
              <a:rPr dirty="0">
                <a:latin typeface="Tahoma"/>
                <a:cs typeface="Tahoma"/>
              </a:rPr>
              <a:t>Themenausgabe </a:t>
            </a:r>
            <a:r>
              <a:rPr u="heavy" spc="-5" dirty="0">
                <a:uFill>
                  <a:solidFill>
                    <a:srgbClr val="000000"/>
                  </a:solidFill>
                </a:uFill>
                <a:latin typeface="Tahoma"/>
                <a:cs typeface="Tahoma"/>
              </a:rPr>
              <a:t>UND</a:t>
            </a:r>
            <a:r>
              <a:rPr spc="-5" dirty="0">
                <a:latin typeface="Tahoma"/>
                <a:cs typeface="Tahoma"/>
              </a:rPr>
              <a:t> Beginn </a:t>
            </a:r>
            <a:r>
              <a:rPr dirty="0">
                <a:latin typeface="Tahoma"/>
                <a:cs typeface="Tahoma"/>
              </a:rPr>
              <a:t>der </a:t>
            </a:r>
            <a:r>
              <a:rPr spc="-5" dirty="0">
                <a:latin typeface="Tahoma"/>
                <a:cs typeface="Tahoma"/>
              </a:rPr>
              <a:t>Bearbeitungsfrist</a:t>
            </a:r>
            <a:endParaRPr dirty="0">
              <a:latin typeface="Tahoma"/>
              <a:cs typeface="Tahoma"/>
            </a:endParaRPr>
          </a:p>
          <a:p>
            <a:pPr marL="788035" lvl="1" indent="-287655">
              <a:lnSpc>
                <a:spcPct val="100000"/>
              </a:lnSpc>
              <a:spcBef>
                <a:spcPts val="244"/>
              </a:spcBef>
              <a:buClr>
                <a:srgbClr val="FF0000"/>
              </a:buClr>
              <a:buSzPct val="55000"/>
              <a:buFont typeface="Wingdings"/>
              <a:buChar char=""/>
              <a:tabLst>
                <a:tab pos="788035" algn="l"/>
                <a:tab pos="788670" algn="l"/>
              </a:tabLst>
            </a:pPr>
            <a:r>
              <a:rPr lang="de-DE" dirty="0">
                <a:solidFill>
                  <a:srgbClr val="007052"/>
                </a:solidFill>
                <a:effectLst/>
                <a:latin typeface="Tahoma" panose="020B0604030504040204" pitchFamily="34" charset="0"/>
                <a:ea typeface="Tahoma" panose="020B0604030504040204" pitchFamily="34" charset="0"/>
              </a:rPr>
              <a:t>30.10.2024 </a:t>
            </a:r>
            <a:r>
              <a:rPr spc="-5" dirty="0" err="1">
                <a:latin typeface="Tahoma"/>
                <a:cs typeface="Tahoma"/>
              </a:rPr>
              <a:t>erfolgt</a:t>
            </a:r>
            <a:r>
              <a:rPr spc="-5" dirty="0">
                <a:latin typeface="Tahoma"/>
                <a:cs typeface="Tahoma"/>
              </a:rPr>
              <a:t> via</a:t>
            </a:r>
            <a:r>
              <a:rPr spc="-30" dirty="0">
                <a:latin typeface="Tahoma"/>
                <a:cs typeface="Tahoma"/>
              </a:rPr>
              <a:t> </a:t>
            </a:r>
            <a:r>
              <a:rPr dirty="0">
                <a:latin typeface="Tahoma"/>
                <a:cs typeface="Tahoma"/>
              </a:rPr>
              <a:t>E-Mail</a:t>
            </a:r>
          </a:p>
          <a:p>
            <a:pPr marL="386715" marR="2284730" indent="-342900">
              <a:lnSpc>
                <a:spcPct val="100000"/>
              </a:lnSpc>
              <a:spcBef>
                <a:spcPts val="655"/>
              </a:spcBef>
              <a:buClr>
                <a:srgbClr val="3333CC"/>
              </a:buClr>
              <a:buSzPct val="58333"/>
              <a:buFont typeface="Wingdings"/>
              <a:buChar char=""/>
              <a:tabLst>
                <a:tab pos="386715" algn="l"/>
                <a:tab pos="387350" algn="l"/>
              </a:tabLst>
            </a:pPr>
            <a:r>
              <a:rPr dirty="0">
                <a:latin typeface="Tahoma"/>
                <a:cs typeface="Tahoma"/>
              </a:rPr>
              <a:t>Abgabe der </a:t>
            </a:r>
            <a:r>
              <a:rPr spc="-5" dirty="0">
                <a:latin typeface="Tahoma"/>
                <a:cs typeface="Tahoma"/>
              </a:rPr>
              <a:t>Bachelorarbeiten ausschließlich  via E-Mail </a:t>
            </a:r>
            <a:r>
              <a:rPr dirty="0">
                <a:latin typeface="Tahoma"/>
                <a:cs typeface="Tahoma"/>
              </a:rPr>
              <a:t>an</a:t>
            </a:r>
            <a:r>
              <a:rPr spc="15" dirty="0">
                <a:solidFill>
                  <a:srgbClr val="FF0000"/>
                </a:solidFill>
                <a:latin typeface="Tahoma"/>
                <a:cs typeface="Tahoma"/>
              </a:rPr>
              <a:t> </a:t>
            </a:r>
            <a:r>
              <a:rPr lang="de-DE" u="heavy" spc="-5" dirty="0">
                <a:solidFill>
                  <a:srgbClr val="FF0000"/>
                </a:solidFill>
                <a:uFill>
                  <a:solidFill>
                    <a:srgbClr val="FF0000"/>
                  </a:solidFill>
                </a:uFill>
                <a:latin typeface="Tahoma"/>
                <a:cs typeface="Tahoma"/>
              </a:rPr>
              <a:t>ba-sciences-sociales@polsoz.fu-berlin.de</a:t>
            </a:r>
            <a:endParaRPr dirty="0">
              <a:latin typeface="Tahoma"/>
              <a:cs typeface="Tahoma"/>
            </a:endParaRPr>
          </a:p>
          <a:p>
            <a:pPr marL="501015" marR="2240280" lvl="1">
              <a:lnSpc>
                <a:spcPts val="1939"/>
              </a:lnSpc>
              <a:spcBef>
                <a:spcPts val="464"/>
              </a:spcBef>
              <a:buClr>
                <a:srgbClr val="FF0000"/>
              </a:buClr>
              <a:buSzPct val="55555"/>
              <a:tabLst>
                <a:tab pos="788035" algn="l"/>
                <a:tab pos="788670" algn="l"/>
              </a:tabLst>
            </a:pPr>
            <a:r>
              <a:rPr spc="-5" dirty="0" err="1">
                <a:solidFill>
                  <a:srgbClr val="007153"/>
                </a:solidFill>
                <a:latin typeface="Tahoma"/>
                <a:cs typeface="Tahoma"/>
              </a:rPr>
              <a:t>nach</a:t>
            </a:r>
            <a:r>
              <a:rPr spc="-5" dirty="0">
                <a:solidFill>
                  <a:srgbClr val="007153"/>
                </a:solidFill>
                <a:latin typeface="Tahoma"/>
                <a:cs typeface="Tahoma"/>
              </a:rPr>
              <a:t> BPO </a:t>
            </a:r>
            <a:r>
              <a:rPr dirty="0">
                <a:solidFill>
                  <a:srgbClr val="007153"/>
                </a:solidFill>
                <a:latin typeface="Tahoma"/>
                <a:cs typeface="Tahoma"/>
              </a:rPr>
              <a:t>2019 am</a:t>
            </a:r>
            <a:r>
              <a:rPr lang="de-DE" dirty="0">
                <a:solidFill>
                  <a:srgbClr val="007153"/>
                </a:solidFill>
                <a:latin typeface="Tahoma"/>
                <a:cs typeface="Tahoma"/>
              </a:rPr>
              <a:t> </a:t>
            </a:r>
            <a:r>
              <a:rPr lang="de-DE" dirty="0">
                <a:solidFill>
                  <a:srgbClr val="007052"/>
                </a:solidFill>
                <a:effectLst/>
                <a:latin typeface="Tahoma" panose="020B0604030504040204" pitchFamily="34" charset="0"/>
                <a:ea typeface="Tahoma" panose="020B0604030504040204" pitchFamily="34" charset="0"/>
              </a:rPr>
              <a:t>12.02.2025</a:t>
            </a:r>
            <a:endParaRPr dirty="0">
              <a:latin typeface="Tahoma"/>
              <a:cs typeface="Tahoma"/>
            </a:endParaRPr>
          </a:p>
          <a:p>
            <a:pPr marL="501015" marR="462280" lvl="1">
              <a:lnSpc>
                <a:spcPct val="92300"/>
              </a:lnSpc>
              <a:spcBef>
                <a:spcPts val="605"/>
              </a:spcBef>
              <a:buClr>
                <a:srgbClr val="FF0000"/>
              </a:buClr>
              <a:buSzPct val="55555"/>
              <a:tabLst>
                <a:tab pos="788035" algn="l"/>
                <a:tab pos="788670" algn="l"/>
              </a:tabLst>
            </a:pPr>
            <a:endParaRPr sz="1500" dirty="0">
              <a:latin typeface="Tahoma"/>
              <a:cs typeface="Tahoma"/>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883</Words>
  <Application>Microsoft Office PowerPoint</Application>
  <PresentationFormat>Bildschirmpräsentation (4:3)</PresentationFormat>
  <Paragraphs>60</Paragraphs>
  <Slides>6</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6</vt:i4>
      </vt:variant>
    </vt:vector>
  </HeadingPairs>
  <TitlesOfParts>
    <vt:vector size="12" baseType="lpstr">
      <vt:lpstr>Arial</vt:lpstr>
      <vt:lpstr>Calibri</vt:lpstr>
      <vt:lpstr>Tahoma</vt:lpstr>
      <vt:lpstr>Times New Roman</vt:lpstr>
      <vt:lpstr>Wingdings</vt:lpstr>
      <vt:lpstr>Office Theme</vt:lpstr>
      <vt:lpstr>Anmeldung BA Arbeit Doppel BA Sciences Sociales</vt:lpstr>
      <vt:lpstr>Anmeldung zur Bachelorarbeit</vt:lpstr>
      <vt:lpstr>Erst- und Zweitprüfer/-  betreuer*in</vt:lpstr>
      <vt:lpstr>Die Bachelorarbeit</vt:lpstr>
      <vt:lpstr>Die Bachelorarbeit</vt:lpstr>
      <vt:lpstr>Zeitplan im Überblick für den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Diplom- und Bachelorstudiengang Politikwissenschaft</dc:title>
  <dc:creator>Stelter</dc:creator>
  <cp:lastModifiedBy>Kauka, Teresa</cp:lastModifiedBy>
  <cp:revision>15</cp:revision>
  <dcterms:created xsi:type="dcterms:W3CDTF">2021-06-18T06:14:49Z</dcterms:created>
  <dcterms:modified xsi:type="dcterms:W3CDTF">2024-07-29T12:00:52Z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2021-06-18T00:00:00Z</vt:filetime>
  </property>
  <property fmtid="{D5CDD505-2E9C-101B-9397-08002B2CF9AE}" pid="3" name="Creator">
    <vt:lpwstr>Acrobat PDFMaker 17 für PowerPoint</vt:lpwstr>
  </property>
  <property fmtid="{D5CDD505-2E9C-101B-9397-08002B2CF9AE}" pid="4" name="LastSaved">
    <vt:filetime>2021-06-18T00:00:00Z</vt:filetime>
  </property>
</Properties>
</file>