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5" r:id="rId3"/>
    <p:sldId id="277" r:id="rId4"/>
    <p:sldId id="274" r:id="rId5"/>
    <p:sldId id="275" r:id="rId6"/>
    <p:sldId id="276" r:id="rId7"/>
    <p:sldId id="286" r:id="rId8"/>
    <p:sldId id="282" r:id="rId9"/>
    <p:sldId id="281" r:id="rId10"/>
  </p:sldIdLst>
  <p:sldSz cx="9144000" cy="5143500" type="screen16x9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0000"/>
    <a:srgbClr val="5F5F5F"/>
    <a:srgbClr val="0066CC"/>
    <a:srgbClr val="003366"/>
    <a:srgbClr val="CCD6E0"/>
    <a:srgbClr val="FFCC00"/>
    <a:srgbClr val="8C0000"/>
    <a:srgbClr val="626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1" autoAdjust="0"/>
    <p:restoredTop sz="94675" autoAdjust="0"/>
  </p:normalViewPr>
  <p:slideViewPr>
    <p:cSldViewPr snapToGrid="0" showGuides="1">
      <p:cViewPr varScale="1">
        <p:scale>
          <a:sx n="90" d="100"/>
          <a:sy n="90" d="100"/>
        </p:scale>
        <p:origin x="432" y="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73" d="100"/>
          <a:sy n="73" d="100"/>
        </p:scale>
        <p:origin x="-3330" y="-12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4386300B-C214-4045-B513-2B6B1E7482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918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8350"/>
            <a:ext cx="68183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ABCA902-51D0-4602-B06E-7B2FCFF5FA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168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8312" cy="3836988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409826" y="3462338"/>
            <a:ext cx="6467475" cy="1055134"/>
          </a:xfrm>
        </p:spPr>
        <p:txBody>
          <a:bodyPr lIns="0"/>
          <a:lstStyle>
            <a:lvl1pPr>
              <a:defRPr sz="2000" b="1" baseline="0" smtClean="0">
                <a:solidFill>
                  <a:srgbClr val="0066CC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409825" y="1934766"/>
            <a:ext cx="6477000" cy="1102519"/>
          </a:xfrm>
        </p:spPr>
        <p:txBody>
          <a:bodyPr lIns="0" anchor="t"/>
          <a:lstStyle>
            <a:lvl1pPr>
              <a:lnSpc>
                <a:spcPct val="100000"/>
              </a:lnSpc>
              <a:defRPr sz="3600" smtClean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60351" y="221456"/>
            <a:ext cx="4321175" cy="2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</a:pPr>
            <a:r>
              <a:rPr lang="de-DE" sz="1000" b="1" dirty="0">
                <a:solidFill>
                  <a:srgbClr val="5F5F5F"/>
                </a:solidFill>
                <a:cs typeface="Arial" charset="0"/>
              </a:rPr>
              <a:t>Stefan Rahn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</a:pPr>
            <a:r>
              <a:rPr lang="de-DE" sz="1000" b="1" dirty="0">
                <a:solidFill>
                  <a:srgbClr val="5F5F5F"/>
                </a:solidFill>
                <a:cs typeface="Arial" charset="0"/>
              </a:rPr>
              <a:t>Zentraleinrichtung Sprachenzentrum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4999435"/>
            <a:ext cx="9144000" cy="1440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Verdana" pitchFamily="34" charset="0"/>
            </a:endParaRPr>
          </a:p>
        </p:txBody>
      </p:sp>
      <p:pic>
        <p:nvPicPr>
          <p:cNvPr id="8" name="Picture 24" descr="Logo_RGB_300dp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3066" y="108348"/>
            <a:ext cx="2270109" cy="6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9" y="628650"/>
            <a:ext cx="2160587" cy="410884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6" y="628650"/>
            <a:ext cx="6329363" cy="410884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4957200"/>
            <a:ext cx="5976938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5F5F5F"/>
                </a:solidFill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6" y="1356122"/>
            <a:ext cx="4244975" cy="338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1" y="1356122"/>
            <a:ext cx="4244975" cy="338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4999435"/>
            <a:ext cx="9144000" cy="1440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Verdana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214438"/>
            <a:ext cx="8642350" cy="364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709613"/>
            <a:ext cx="8642350" cy="32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7610475" y="4958334"/>
            <a:ext cx="1227138" cy="179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53965218-A59B-4292-9C98-79B58A46A890}" type="slidenum">
              <a:rPr lang="de-DE" sz="1000" b="1">
                <a:solidFill>
                  <a:srgbClr val="5F5F5F"/>
                </a:solidFill>
              </a:rPr>
              <a:pPr algn="r">
                <a:defRPr/>
              </a:pPr>
              <a:t>‹Nr.›</a:t>
            </a:fld>
            <a:endParaRPr lang="de-DE" sz="1000" b="1" dirty="0">
              <a:solidFill>
                <a:srgbClr val="5F5F5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4957200"/>
            <a:ext cx="5976938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5F5F5F"/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8" name="Picture 24" descr="Logo_RGB_300dpi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23410" y="108348"/>
            <a:ext cx="1769765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9" r:id="rId2"/>
    <p:sldLayoutId id="2147483688" r:id="rId3"/>
    <p:sldLayoutId id="2147483687" r:id="rId4"/>
    <p:sldLayoutId id="2147483686" r:id="rId5"/>
    <p:sldLayoutId id="2147483685" r:id="rId6"/>
    <p:sldLayoutId id="2147483684" r:id="rId7"/>
    <p:sldLayoutId id="2147483682" r:id="rId8"/>
    <p:sldLayoutId id="2147483681" r:id="rId9"/>
    <p:sldLayoutId id="2147483680" r:id="rId10"/>
  </p:sldLayoutIdLst>
  <p:transition spd="slow"/>
  <p:hf sldNum="0" hdr="0" ftr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3556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Font typeface="Arial" pitchFamily="34" charset="0"/>
        <a:buChar char="−"/>
        <a:defRPr sz="2600">
          <a:solidFill>
            <a:srgbClr val="000000"/>
          </a:solidFill>
          <a:latin typeface="+mn-lt"/>
        </a:defRPr>
      </a:lvl2pPr>
      <a:lvl3pPr marL="723900" indent="-1889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Font typeface="Arial" pitchFamily="34" charset="0"/>
        <a:buChar char="−"/>
        <a:defRPr sz="2600">
          <a:solidFill>
            <a:srgbClr val="000000"/>
          </a:solidFill>
          <a:latin typeface="+mn-lt"/>
        </a:defRPr>
      </a:lvl3pPr>
      <a:lvl4pPr marL="107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Font typeface="Arial" pitchFamily="34" charset="0"/>
        <a:buChar char="−"/>
        <a:defRPr sz="2600">
          <a:solidFill>
            <a:srgbClr val="000000"/>
          </a:solidFill>
          <a:latin typeface="+mn-lt"/>
        </a:defRPr>
      </a:lvl4pPr>
      <a:lvl5pPr marL="14351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Font typeface="Arial" pitchFamily="34" charset="0"/>
        <a:buChar char="−"/>
        <a:defRPr sz="2600">
          <a:solidFill>
            <a:srgbClr val="000000"/>
          </a:solidFill>
          <a:latin typeface="+mn-lt"/>
        </a:defRPr>
      </a:lvl5pPr>
      <a:lvl6pPr marL="18923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6pPr>
      <a:lvl7pPr marL="234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7pPr>
      <a:lvl8pPr marL="28067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8pPr>
      <a:lvl9pPr marL="32639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rachenzentrum.fu-berlin.de/sprachangebot/kursangebot/anmeldung_zu_veranstaltungen/Formulare/index.html" TargetMode="External"/><Relationship Id="rId2" Type="http://schemas.openxmlformats.org/officeDocument/2006/relationships/hyperlink" Target="https://www.sprachenzentrum.fu-berlin.de/sprachtests/abv_einstufungstests/index.html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nadia.fischer@fu-berlin.de" TargetMode="External"/><Relationship Id="rId4" Type="http://schemas.openxmlformats.org/officeDocument/2006/relationships/hyperlink" Target="https://www.fu-berlin.de/vv/de/fach?id=540000&amp;sm=653109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rachenzentrum.fu-berlin.de/sprachangebot/kursangebot/anmeldung_zu_veranstaltungen/kurslisten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tudienkoordination@sprachenzentrum.fu-berlin.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AD7B26F6-69F0-C544-9BE2-6C40D09047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218" y="1473585"/>
            <a:ext cx="5247082" cy="3127400"/>
          </a:xfrm>
          <a:prstGeom prst="rect">
            <a:avLst/>
          </a:prstGeom>
        </p:spPr>
      </p:pic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" y="1635760"/>
            <a:ext cx="4732020" cy="118949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de-DE" dirty="0"/>
              <a:t> Zentraleinrichtung</a:t>
            </a:r>
            <a:br>
              <a:rPr lang="de-DE" dirty="0"/>
            </a:br>
            <a:r>
              <a:rPr lang="de-DE" dirty="0"/>
              <a:t> Sprachenzentrum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" y="2825249"/>
            <a:ext cx="4732020" cy="655141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de-DE" dirty="0"/>
              <a:t>Fremdsprachen im BA Sozial- und Kulturanthropologie</a:t>
            </a:r>
          </a:p>
          <a:p>
            <a:endParaRPr lang="de-DE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63ED52-B0ED-47E9-B31F-BEE238FBD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723015"/>
            <a:ext cx="8642350" cy="981463"/>
          </a:xfrm>
        </p:spPr>
        <p:txBody>
          <a:bodyPr/>
          <a:lstStyle/>
          <a:p>
            <a:r>
              <a:rPr lang="de-DE" dirty="0"/>
              <a:t>Modul „Sprachen B“ (10 LP) – Angebot Sprachenzentrum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9ACB75-5C73-4B66-B796-EDD2E5DFC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2412373"/>
            <a:ext cx="8642350" cy="564743"/>
          </a:xfrm>
        </p:spPr>
        <p:txBody>
          <a:bodyPr/>
          <a:lstStyle/>
          <a:p>
            <a:r>
              <a:rPr lang="de-DE" dirty="0"/>
              <a:t>Polnisch, Russisch, Arabisch, Türkisch</a:t>
            </a:r>
          </a:p>
        </p:txBody>
      </p:sp>
    </p:spTree>
    <p:extLst>
      <p:ext uri="{BB962C8B-B14F-4D97-AF65-F5344CB8AC3E}">
        <p14:creationId xmlns:p14="http://schemas.microsoft.com/office/powerpoint/2010/main" val="319755528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ABV-Module Fremdsprachen</a:t>
            </a:r>
          </a:p>
        </p:txBody>
      </p: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2922702" y="1342375"/>
            <a:ext cx="334895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9pPr>
          </a:lstStyle>
          <a:p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ABV-Einstiegsmodule (für Modul „Sprachen B“)</a:t>
            </a:r>
          </a:p>
        </p:txBody>
      </p:sp>
      <p:sp>
        <p:nvSpPr>
          <p:cNvPr id="4" name="Rechteck 3"/>
          <p:cNvSpPr/>
          <p:nvPr/>
        </p:nvSpPr>
        <p:spPr>
          <a:xfrm>
            <a:off x="467361" y="2704222"/>
            <a:ext cx="7597139" cy="136993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" name="Textfeld 3"/>
          <p:cNvSpPr txBox="1">
            <a:spLocks noChangeArrowheads="1"/>
          </p:cNvSpPr>
          <p:nvPr/>
        </p:nvSpPr>
        <p:spPr bwMode="auto">
          <a:xfrm>
            <a:off x="678648" y="2788711"/>
            <a:ext cx="3111031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9pPr>
          </a:lstStyle>
          <a:p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Teil 1 (4 SWS)</a:t>
            </a:r>
          </a:p>
          <a:p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keine Vorkenntnisse; einzeln keine LP; nur in Kombination mit Teil 2</a:t>
            </a:r>
          </a:p>
        </p:txBody>
      </p:sp>
      <p:sp>
        <p:nvSpPr>
          <p:cNvPr id="6" name="Textfeld 7"/>
          <p:cNvSpPr txBox="1">
            <a:spLocks noChangeArrowheads="1"/>
          </p:cNvSpPr>
          <p:nvPr/>
        </p:nvSpPr>
        <p:spPr bwMode="auto">
          <a:xfrm>
            <a:off x="4665108" y="2786128"/>
            <a:ext cx="3213100" cy="8318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9pPr>
          </a:lstStyle>
          <a:p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Teil 2 (4 SWS) = „Grundmodul 2“</a:t>
            </a:r>
          </a:p>
          <a:p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geringe Vorkenntnisse </a:t>
            </a: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Teilnahme an Einstufungstest erforderlich</a:t>
            </a:r>
            <a:endParaRPr lang="de-DE" alt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" name="Gerader Verbinder 6"/>
          <p:cNvCxnSpPr>
            <a:cxnSpLocks/>
            <a:stCxn id="3" idx="2"/>
          </p:cNvCxnSpPr>
          <p:nvPr/>
        </p:nvCxnSpPr>
        <p:spPr>
          <a:xfrm flipH="1">
            <a:off x="2551228" y="2173372"/>
            <a:ext cx="2045952" cy="615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>
            <a:cxnSpLocks/>
            <a:stCxn id="3" idx="2"/>
            <a:endCxn id="6" idx="0"/>
          </p:cNvCxnSpPr>
          <p:nvPr/>
        </p:nvCxnSpPr>
        <p:spPr>
          <a:xfrm>
            <a:off x="4597180" y="2173372"/>
            <a:ext cx="1674478" cy="612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/>
        </p:nvCxnSpPr>
        <p:spPr>
          <a:xfrm>
            <a:off x="4399078" y="4074160"/>
            <a:ext cx="0" cy="215900"/>
          </a:xfrm>
          <a:prstGeom prst="lin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20"/>
          <p:cNvSpPr txBox="1">
            <a:spLocks noChangeArrowheads="1"/>
          </p:cNvSpPr>
          <p:nvPr/>
        </p:nvSpPr>
        <p:spPr bwMode="auto">
          <a:xfrm>
            <a:off x="3990022" y="4299256"/>
            <a:ext cx="8181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9pPr>
          </a:lstStyle>
          <a:p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= 10 LP</a:t>
            </a:r>
          </a:p>
        </p:txBody>
      </p:sp>
      <p:cxnSp>
        <p:nvCxnSpPr>
          <p:cNvPr id="13" name="Gerader Verbinder 12"/>
          <p:cNvCxnSpPr/>
          <p:nvPr/>
        </p:nvCxnSpPr>
        <p:spPr>
          <a:xfrm>
            <a:off x="6271658" y="3617978"/>
            <a:ext cx="0" cy="207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4"/>
          <p:cNvSpPr txBox="1">
            <a:spLocks noChangeArrowheads="1"/>
          </p:cNvSpPr>
          <p:nvPr/>
        </p:nvSpPr>
        <p:spPr bwMode="auto">
          <a:xfrm>
            <a:off x="7305042" y="3578196"/>
            <a:ext cx="7594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Osaka" pitchFamily="1" charset="-128"/>
              </a:defRPr>
            </a:lvl9pPr>
          </a:lstStyle>
          <a:p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= 5 LP</a:t>
            </a:r>
          </a:p>
        </p:txBody>
      </p:sp>
    </p:spTree>
    <p:extLst>
      <p:ext uri="{BB962C8B-B14F-4D97-AF65-F5344CB8AC3E}">
        <p14:creationId xmlns:p14="http://schemas.microsoft.com/office/powerpoint/2010/main" val="317502970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548641"/>
            <a:ext cx="8642350" cy="482442"/>
          </a:xfrm>
        </p:spPr>
        <p:txBody>
          <a:bodyPr/>
          <a:lstStyle/>
          <a:p>
            <a:r>
              <a:rPr lang="de-DE" dirty="0"/>
              <a:t>Allgemeine Berufsvorbereitung Fremdsprachen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4689184"/>
            <a:ext cx="7499503" cy="326364"/>
          </a:xfrm>
        </p:spPr>
        <p:txBody>
          <a:bodyPr/>
          <a:lstStyle/>
          <a:p>
            <a:r>
              <a:rPr lang="de-DE" sz="1600" dirty="0"/>
              <a:t>Unterschiedliche Niveaus je nach Sprache.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003567B-8906-C342-A385-3D020AA3816F}"/>
              </a:ext>
            </a:extLst>
          </p:cNvPr>
          <p:cNvSpPr txBox="1"/>
          <p:nvPr/>
        </p:nvSpPr>
        <p:spPr>
          <a:xfrm>
            <a:off x="250824" y="1457840"/>
            <a:ext cx="2075815" cy="98488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endParaRPr lang="de-DE" b="1" dirty="0">
              <a:solidFill>
                <a:schemeClr val="bg1"/>
              </a:solidFill>
            </a:endParaRPr>
          </a:p>
          <a:p>
            <a:pPr algn="ctr"/>
            <a:r>
              <a:rPr lang="de-DE" sz="2200" b="1" dirty="0">
                <a:solidFill>
                  <a:schemeClr val="bg1"/>
                </a:solidFill>
              </a:rPr>
              <a:t>Spanisch</a:t>
            </a:r>
          </a:p>
          <a:p>
            <a:pPr algn="ctr"/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BE088D6-1DB3-A041-A07B-835DE0D6235E}"/>
              </a:ext>
            </a:extLst>
          </p:cNvPr>
          <p:cNvSpPr txBox="1"/>
          <p:nvPr/>
        </p:nvSpPr>
        <p:spPr>
          <a:xfrm>
            <a:off x="2397759" y="1452628"/>
            <a:ext cx="2075815" cy="98488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endParaRPr lang="de-DE" b="1" dirty="0">
              <a:solidFill>
                <a:schemeClr val="bg1"/>
              </a:solidFill>
            </a:endParaRPr>
          </a:p>
          <a:p>
            <a:pPr algn="ctr"/>
            <a:r>
              <a:rPr lang="de-DE" sz="2200" b="1" dirty="0">
                <a:solidFill>
                  <a:schemeClr val="bg1"/>
                </a:solidFill>
              </a:rPr>
              <a:t>Italienisch</a:t>
            </a:r>
          </a:p>
          <a:p>
            <a:pPr algn="ctr"/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3F5496E-095A-B542-AA20-8730764C7A0E}"/>
              </a:ext>
            </a:extLst>
          </p:cNvPr>
          <p:cNvSpPr txBox="1"/>
          <p:nvPr/>
        </p:nvSpPr>
        <p:spPr>
          <a:xfrm>
            <a:off x="4544694" y="1452628"/>
            <a:ext cx="2075815" cy="98488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endParaRPr lang="de-DE" b="1" dirty="0">
              <a:solidFill>
                <a:schemeClr val="bg1"/>
              </a:solidFill>
            </a:endParaRPr>
          </a:p>
          <a:p>
            <a:pPr algn="ctr"/>
            <a:r>
              <a:rPr lang="de-DE" sz="2200" b="1" dirty="0">
                <a:solidFill>
                  <a:schemeClr val="bg1"/>
                </a:solidFill>
              </a:rPr>
              <a:t>Französisch</a:t>
            </a:r>
          </a:p>
          <a:p>
            <a:pPr algn="ctr"/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7D21C11-0D31-8842-A6ED-13FD9A4CD591}"/>
              </a:ext>
            </a:extLst>
          </p:cNvPr>
          <p:cNvSpPr txBox="1"/>
          <p:nvPr/>
        </p:nvSpPr>
        <p:spPr>
          <a:xfrm>
            <a:off x="6691629" y="1452628"/>
            <a:ext cx="2075815" cy="98488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endParaRPr lang="de-DE" b="1" dirty="0">
              <a:solidFill>
                <a:schemeClr val="bg1"/>
              </a:solidFill>
            </a:endParaRPr>
          </a:p>
          <a:p>
            <a:pPr algn="ctr"/>
            <a:r>
              <a:rPr lang="de-DE" sz="2200" b="1" dirty="0">
                <a:solidFill>
                  <a:schemeClr val="bg1"/>
                </a:solidFill>
              </a:rPr>
              <a:t>Portugiesisch</a:t>
            </a:r>
          </a:p>
          <a:p>
            <a:pPr algn="ctr"/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55F69A0-32FA-6741-BB4A-2EE8805C556D}"/>
              </a:ext>
            </a:extLst>
          </p:cNvPr>
          <p:cNvSpPr txBox="1"/>
          <p:nvPr/>
        </p:nvSpPr>
        <p:spPr>
          <a:xfrm>
            <a:off x="250824" y="2512549"/>
            <a:ext cx="2075815" cy="98488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endParaRPr lang="de-DE" b="1" dirty="0">
              <a:solidFill>
                <a:schemeClr val="bg1"/>
              </a:solidFill>
            </a:endParaRPr>
          </a:p>
          <a:p>
            <a:pPr algn="ctr"/>
            <a:r>
              <a:rPr lang="de-DE" sz="2200" b="1" dirty="0">
                <a:solidFill>
                  <a:schemeClr val="bg1"/>
                </a:solidFill>
              </a:rPr>
              <a:t>Englisch</a:t>
            </a:r>
          </a:p>
          <a:p>
            <a:pPr algn="ctr"/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07E86F5-2004-A24C-8B35-6E72CDF49A86}"/>
              </a:ext>
            </a:extLst>
          </p:cNvPr>
          <p:cNvSpPr txBox="1"/>
          <p:nvPr/>
        </p:nvSpPr>
        <p:spPr>
          <a:xfrm>
            <a:off x="2397759" y="2507337"/>
            <a:ext cx="2075815" cy="98488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endParaRPr lang="de-DE" b="1" dirty="0">
              <a:solidFill>
                <a:schemeClr val="bg1"/>
              </a:solidFill>
            </a:endParaRPr>
          </a:p>
          <a:p>
            <a:pPr algn="ctr"/>
            <a:r>
              <a:rPr lang="de-DE" sz="2000" b="1" dirty="0">
                <a:solidFill>
                  <a:schemeClr val="bg1"/>
                </a:solidFill>
              </a:rPr>
              <a:t>Niederländisch</a:t>
            </a:r>
          </a:p>
          <a:p>
            <a:pPr algn="ctr"/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5419109-322C-AF43-865A-29C5981BFC7D}"/>
              </a:ext>
            </a:extLst>
          </p:cNvPr>
          <p:cNvSpPr txBox="1"/>
          <p:nvPr/>
        </p:nvSpPr>
        <p:spPr>
          <a:xfrm>
            <a:off x="4544694" y="2507337"/>
            <a:ext cx="2075815" cy="98488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endParaRPr lang="de-DE" b="1" dirty="0">
              <a:solidFill>
                <a:schemeClr val="bg1"/>
              </a:solidFill>
            </a:endParaRPr>
          </a:p>
          <a:p>
            <a:pPr algn="ctr"/>
            <a:r>
              <a:rPr lang="de-DE" sz="2200" b="1" dirty="0">
                <a:solidFill>
                  <a:schemeClr val="bg1"/>
                </a:solidFill>
              </a:rPr>
              <a:t>Deutsch</a:t>
            </a:r>
          </a:p>
          <a:p>
            <a:pPr algn="ctr"/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F25A883-563D-4844-AD27-0EEC6B7EED64}"/>
              </a:ext>
            </a:extLst>
          </p:cNvPr>
          <p:cNvSpPr txBox="1"/>
          <p:nvPr/>
        </p:nvSpPr>
        <p:spPr>
          <a:xfrm>
            <a:off x="4544691" y="3564651"/>
            <a:ext cx="2075815" cy="98488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endParaRPr lang="de-DE" b="1" dirty="0">
              <a:solidFill>
                <a:schemeClr val="bg1"/>
              </a:solidFill>
            </a:endParaRPr>
          </a:p>
          <a:p>
            <a:pPr algn="ctr"/>
            <a:r>
              <a:rPr lang="de-DE" sz="2200" b="1" dirty="0">
                <a:solidFill>
                  <a:schemeClr val="bg1"/>
                </a:solidFill>
              </a:rPr>
              <a:t>Russisch</a:t>
            </a:r>
          </a:p>
          <a:p>
            <a:pPr algn="ctr"/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0FDC28A-DD06-4D4B-930A-33BB94062C61}"/>
              </a:ext>
            </a:extLst>
          </p:cNvPr>
          <p:cNvSpPr txBox="1"/>
          <p:nvPr/>
        </p:nvSpPr>
        <p:spPr>
          <a:xfrm>
            <a:off x="250825" y="3569864"/>
            <a:ext cx="2075815" cy="98488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endParaRPr lang="de-DE" b="1" dirty="0">
              <a:solidFill>
                <a:schemeClr val="bg1"/>
              </a:solidFill>
            </a:endParaRPr>
          </a:p>
          <a:p>
            <a:pPr algn="ctr"/>
            <a:r>
              <a:rPr lang="de-DE" sz="2200" b="1" dirty="0">
                <a:solidFill>
                  <a:schemeClr val="bg1"/>
                </a:solidFill>
              </a:rPr>
              <a:t>Arabisch</a:t>
            </a:r>
          </a:p>
          <a:p>
            <a:pPr algn="ctr"/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754BFF2-76BD-444A-92EC-7824760570A9}"/>
              </a:ext>
            </a:extLst>
          </p:cNvPr>
          <p:cNvSpPr txBox="1"/>
          <p:nvPr/>
        </p:nvSpPr>
        <p:spPr>
          <a:xfrm>
            <a:off x="2397758" y="3564652"/>
            <a:ext cx="2075815" cy="98488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endParaRPr lang="de-DE" b="1" dirty="0">
              <a:solidFill>
                <a:schemeClr val="bg1"/>
              </a:solidFill>
            </a:endParaRPr>
          </a:p>
          <a:p>
            <a:pPr algn="ctr"/>
            <a:r>
              <a:rPr lang="de-DE" sz="2200" b="1" dirty="0">
                <a:solidFill>
                  <a:schemeClr val="bg1"/>
                </a:solidFill>
              </a:rPr>
              <a:t>Türkisch</a:t>
            </a:r>
          </a:p>
          <a:p>
            <a:pPr algn="ctr"/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8B6C6B6-D80A-0E4D-87B4-B1B8CBD9CAD6}"/>
              </a:ext>
            </a:extLst>
          </p:cNvPr>
          <p:cNvSpPr txBox="1"/>
          <p:nvPr/>
        </p:nvSpPr>
        <p:spPr>
          <a:xfrm>
            <a:off x="6691630" y="3564652"/>
            <a:ext cx="2075815" cy="98488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endParaRPr lang="de-DE" b="1" dirty="0">
              <a:solidFill>
                <a:schemeClr val="bg1"/>
              </a:solidFill>
            </a:endParaRPr>
          </a:p>
          <a:p>
            <a:pPr algn="ctr"/>
            <a:r>
              <a:rPr lang="de-DE" sz="2200" b="1" dirty="0">
                <a:solidFill>
                  <a:schemeClr val="bg1"/>
                </a:solidFill>
              </a:rPr>
              <a:t>Polnisch</a:t>
            </a:r>
          </a:p>
          <a:p>
            <a:pPr algn="ctr"/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440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539153"/>
            <a:ext cx="8642350" cy="896148"/>
          </a:xfrm>
        </p:spPr>
        <p:txBody>
          <a:bodyPr/>
          <a:lstStyle/>
          <a:p>
            <a:r>
              <a:rPr lang="de-DE" dirty="0"/>
              <a:t>Modulangebot im </a:t>
            </a:r>
            <a:br>
              <a:rPr lang="de-DE" dirty="0"/>
            </a:br>
            <a:r>
              <a:rPr lang="de-DE" dirty="0"/>
              <a:t>ABV-Bereich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026D628-6D1D-CE48-9CB4-60F97AC57E13}"/>
              </a:ext>
            </a:extLst>
          </p:cNvPr>
          <p:cNvSpPr txBox="1"/>
          <p:nvPr/>
        </p:nvSpPr>
        <p:spPr>
          <a:xfrm>
            <a:off x="250825" y="3878659"/>
            <a:ext cx="2776855" cy="43088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</a:rPr>
              <a:t>EM 1. Teil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98030875-33A7-8142-AB1E-662973CCB993}"/>
              </a:ext>
            </a:extLst>
          </p:cNvPr>
          <p:cNvSpPr txBox="1">
            <a:spLocks/>
          </p:cNvSpPr>
          <p:nvPr/>
        </p:nvSpPr>
        <p:spPr bwMode="auto">
          <a:xfrm>
            <a:off x="250825" y="4433887"/>
            <a:ext cx="2878455" cy="56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56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−"/>
              <a:defRPr sz="2600">
                <a:solidFill>
                  <a:srgbClr val="000000"/>
                </a:solidFill>
                <a:latin typeface="+mn-lt"/>
              </a:defRPr>
            </a:lvl2pPr>
            <a:lvl3pPr marL="723900" indent="-1889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−"/>
              <a:defRPr sz="2600">
                <a:solidFill>
                  <a:srgbClr val="000000"/>
                </a:solidFill>
                <a:latin typeface="+mn-lt"/>
              </a:defRPr>
            </a:lvl3pPr>
            <a:lvl4pPr marL="10795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−"/>
              <a:defRPr sz="2600">
                <a:solidFill>
                  <a:srgbClr val="000000"/>
                </a:solidFill>
                <a:latin typeface="+mn-lt"/>
              </a:defRPr>
            </a:lvl4pPr>
            <a:lvl5pPr marL="14351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−"/>
              <a:defRPr sz="2600">
                <a:solidFill>
                  <a:srgbClr val="000000"/>
                </a:solidFill>
                <a:latin typeface="+mn-lt"/>
              </a:defRPr>
            </a:lvl5pPr>
            <a:lvl6pPr marL="18923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6pPr>
            <a:lvl7pPr marL="23495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7pPr>
            <a:lvl8pPr marL="28067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8pPr>
            <a:lvl9pPr marL="32639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600" kern="0" dirty="0"/>
              <a:t>Einstiegsmodul: 8 SWS, 10 LP</a:t>
            </a:r>
          </a:p>
          <a:p>
            <a:pPr>
              <a:spcBef>
                <a:spcPts val="0"/>
              </a:spcBef>
            </a:pPr>
            <a:r>
              <a:rPr lang="de-DE" sz="1600" kern="0" dirty="0"/>
              <a:t>Ohne Vorkenntnisse, A1/2</a:t>
            </a:r>
          </a:p>
          <a:p>
            <a:endParaRPr lang="de-DE" sz="1600" kern="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9DFDACC-B157-AE45-B1BC-2BAF688287EE}"/>
              </a:ext>
            </a:extLst>
          </p:cNvPr>
          <p:cNvSpPr txBox="1"/>
          <p:nvPr/>
        </p:nvSpPr>
        <p:spPr>
          <a:xfrm>
            <a:off x="250825" y="3385601"/>
            <a:ext cx="2776855" cy="43088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</a:rPr>
              <a:t>EM 2. Teil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9C1162E-C046-CB49-9672-859BC9F1D4A7}"/>
              </a:ext>
            </a:extLst>
          </p:cNvPr>
          <p:cNvSpPr txBox="1"/>
          <p:nvPr/>
        </p:nvSpPr>
        <p:spPr>
          <a:xfrm>
            <a:off x="3129280" y="3380522"/>
            <a:ext cx="2776855" cy="43088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</a:rPr>
              <a:t>Grundmodul 2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D787609-856D-1841-B0D1-8068724FC72B}"/>
              </a:ext>
            </a:extLst>
          </p:cNvPr>
          <p:cNvSpPr txBox="1"/>
          <p:nvPr/>
        </p:nvSpPr>
        <p:spPr>
          <a:xfrm>
            <a:off x="3129280" y="2887464"/>
            <a:ext cx="2776855" cy="43088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</a:rPr>
              <a:t>Grundmodul 3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31D9A7B-388F-2F4B-B358-170CE950C368}"/>
              </a:ext>
            </a:extLst>
          </p:cNvPr>
          <p:cNvSpPr txBox="1"/>
          <p:nvPr/>
        </p:nvSpPr>
        <p:spPr>
          <a:xfrm>
            <a:off x="3129280" y="2396213"/>
            <a:ext cx="2776855" cy="43088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</a:rPr>
              <a:t>Grundmodul 4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89C12CC-0952-5A41-B66F-5F7B2593B6FC}"/>
              </a:ext>
            </a:extLst>
          </p:cNvPr>
          <p:cNvSpPr txBox="1"/>
          <p:nvPr/>
        </p:nvSpPr>
        <p:spPr>
          <a:xfrm>
            <a:off x="3129280" y="1903155"/>
            <a:ext cx="2776855" cy="43088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</a:rPr>
              <a:t>Grundmodul 5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83155B4D-6E02-224C-837D-2C4C4157B04C}"/>
              </a:ext>
            </a:extLst>
          </p:cNvPr>
          <p:cNvSpPr txBox="1">
            <a:spLocks/>
          </p:cNvSpPr>
          <p:nvPr/>
        </p:nvSpPr>
        <p:spPr bwMode="auto">
          <a:xfrm>
            <a:off x="3129280" y="3873580"/>
            <a:ext cx="2987042" cy="1051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56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−"/>
              <a:defRPr sz="2600">
                <a:solidFill>
                  <a:srgbClr val="000000"/>
                </a:solidFill>
                <a:latin typeface="+mn-lt"/>
              </a:defRPr>
            </a:lvl2pPr>
            <a:lvl3pPr marL="723900" indent="-1889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−"/>
              <a:defRPr sz="2600">
                <a:solidFill>
                  <a:srgbClr val="000000"/>
                </a:solidFill>
                <a:latin typeface="+mn-lt"/>
              </a:defRPr>
            </a:lvl3pPr>
            <a:lvl4pPr marL="10795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−"/>
              <a:defRPr sz="2600">
                <a:solidFill>
                  <a:srgbClr val="000000"/>
                </a:solidFill>
                <a:latin typeface="+mn-lt"/>
              </a:defRPr>
            </a:lvl4pPr>
            <a:lvl5pPr marL="14351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−"/>
              <a:defRPr sz="2600">
                <a:solidFill>
                  <a:srgbClr val="000000"/>
                </a:solidFill>
                <a:latin typeface="+mn-lt"/>
              </a:defRPr>
            </a:lvl5pPr>
            <a:lvl6pPr marL="18923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6pPr>
            <a:lvl7pPr marL="23495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7pPr>
            <a:lvl8pPr marL="28067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8pPr>
            <a:lvl9pPr marL="32639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600" kern="0" dirty="0"/>
              <a:t>Grundmodule: 4 SWS, 5 LP</a:t>
            </a:r>
          </a:p>
          <a:p>
            <a:pPr>
              <a:spcBef>
                <a:spcPts val="0"/>
              </a:spcBef>
            </a:pPr>
            <a:r>
              <a:rPr lang="de-DE" sz="1600" kern="0" dirty="0"/>
              <a:t>Mit Vorkenntnissen, bis B1;</a:t>
            </a:r>
          </a:p>
          <a:p>
            <a:pPr>
              <a:spcBef>
                <a:spcPts val="0"/>
              </a:spcBef>
            </a:pPr>
            <a:r>
              <a:rPr lang="de-DE" sz="1600" kern="0" dirty="0"/>
              <a:t>Einstufungstest bei Quereinstieg</a:t>
            </a:r>
          </a:p>
          <a:p>
            <a:endParaRPr lang="de-DE" sz="1600" kern="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5478D1B-5875-3544-8BB7-A6D9D707B108}"/>
              </a:ext>
            </a:extLst>
          </p:cNvPr>
          <p:cNvSpPr txBox="1"/>
          <p:nvPr/>
        </p:nvSpPr>
        <p:spPr>
          <a:xfrm>
            <a:off x="250825" y="2980105"/>
            <a:ext cx="27768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b="0" dirty="0">
                <a:solidFill>
                  <a:srgbClr val="CC0000"/>
                </a:solidFill>
              </a:rPr>
              <a:t>Keine LP nur für den 1. Teil!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7914A28-90CF-E84D-BF35-F04076EA5F6C}"/>
              </a:ext>
            </a:extLst>
          </p:cNvPr>
          <p:cNvSpPr txBox="1"/>
          <p:nvPr/>
        </p:nvSpPr>
        <p:spPr>
          <a:xfrm>
            <a:off x="6007735" y="1478478"/>
            <a:ext cx="2776855" cy="43088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</a:rPr>
              <a:t>Aufbaumodul 1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8E4FD9A1-65CF-B740-8CBB-B7D959F47B26}"/>
              </a:ext>
            </a:extLst>
          </p:cNvPr>
          <p:cNvSpPr txBox="1"/>
          <p:nvPr/>
        </p:nvSpPr>
        <p:spPr>
          <a:xfrm>
            <a:off x="6007735" y="985420"/>
            <a:ext cx="2776855" cy="43088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</a:rPr>
              <a:t>Aufbaumodul 2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159D044-59AB-644C-9CEA-3503B84A2AA6}"/>
              </a:ext>
            </a:extLst>
          </p:cNvPr>
          <p:cNvSpPr txBox="1"/>
          <p:nvPr/>
        </p:nvSpPr>
        <p:spPr>
          <a:xfrm>
            <a:off x="6007735" y="494169"/>
            <a:ext cx="2776855" cy="43088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>
                <a:solidFill>
                  <a:schemeClr val="bg1"/>
                </a:solidFill>
              </a:rPr>
              <a:t>Aufbaumodul 3</a:t>
            </a:r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F9A3AF54-584A-2544-93DE-689B07DB3246}"/>
              </a:ext>
            </a:extLst>
          </p:cNvPr>
          <p:cNvSpPr txBox="1">
            <a:spLocks/>
          </p:cNvSpPr>
          <p:nvPr/>
        </p:nvSpPr>
        <p:spPr bwMode="auto">
          <a:xfrm>
            <a:off x="6007735" y="1971536"/>
            <a:ext cx="2987042" cy="89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56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−"/>
              <a:defRPr sz="2600">
                <a:solidFill>
                  <a:srgbClr val="000000"/>
                </a:solidFill>
                <a:latin typeface="+mn-lt"/>
              </a:defRPr>
            </a:lvl2pPr>
            <a:lvl3pPr marL="723900" indent="-1889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−"/>
              <a:defRPr sz="2600">
                <a:solidFill>
                  <a:srgbClr val="000000"/>
                </a:solidFill>
                <a:latin typeface="+mn-lt"/>
              </a:defRPr>
            </a:lvl3pPr>
            <a:lvl4pPr marL="10795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−"/>
              <a:defRPr sz="2600">
                <a:solidFill>
                  <a:srgbClr val="000000"/>
                </a:solidFill>
                <a:latin typeface="+mn-lt"/>
              </a:defRPr>
            </a:lvl4pPr>
            <a:lvl5pPr marL="14351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−"/>
              <a:defRPr sz="2600">
                <a:solidFill>
                  <a:srgbClr val="000000"/>
                </a:solidFill>
                <a:latin typeface="+mn-lt"/>
              </a:defRPr>
            </a:lvl5pPr>
            <a:lvl6pPr marL="18923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6pPr>
            <a:lvl7pPr marL="23495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7pPr>
            <a:lvl8pPr marL="28067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8pPr>
            <a:lvl9pPr marL="32639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600" kern="0" dirty="0"/>
              <a:t>Aufbaumodule: 4 SWS, 5 LP,</a:t>
            </a:r>
          </a:p>
          <a:p>
            <a:pPr>
              <a:spcBef>
                <a:spcPts val="0"/>
              </a:spcBef>
            </a:pPr>
            <a:r>
              <a:rPr lang="de-DE" sz="1600" kern="0" dirty="0"/>
              <a:t>Mit Vorkenntnissen, bis B2/C1;</a:t>
            </a:r>
          </a:p>
          <a:p>
            <a:pPr>
              <a:spcBef>
                <a:spcPts val="0"/>
              </a:spcBef>
            </a:pPr>
            <a:r>
              <a:rPr lang="de-DE" sz="1600" kern="0" dirty="0"/>
              <a:t>Einstufungstest bei Quereinstieg</a:t>
            </a:r>
          </a:p>
        </p:txBody>
      </p:sp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FF2E3A8A-71A3-B640-8834-88776FFAAF3A}"/>
              </a:ext>
            </a:extLst>
          </p:cNvPr>
          <p:cNvSpPr txBox="1">
            <a:spLocks/>
          </p:cNvSpPr>
          <p:nvPr/>
        </p:nvSpPr>
        <p:spPr bwMode="auto">
          <a:xfrm>
            <a:off x="6373493" y="3236545"/>
            <a:ext cx="2411097" cy="147975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56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−"/>
              <a:defRPr sz="2600">
                <a:solidFill>
                  <a:srgbClr val="000000"/>
                </a:solidFill>
                <a:latin typeface="+mn-lt"/>
              </a:defRPr>
            </a:lvl2pPr>
            <a:lvl3pPr marL="723900" indent="-1889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−"/>
              <a:defRPr sz="2600">
                <a:solidFill>
                  <a:srgbClr val="000000"/>
                </a:solidFill>
                <a:latin typeface="+mn-lt"/>
              </a:defRPr>
            </a:lvl3pPr>
            <a:lvl4pPr marL="10795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−"/>
              <a:defRPr sz="2600">
                <a:solidFill>
                  <a:srgbClr val="000000"/>
                </a:solidFill>
                <a:latin typeface="+mn-lt"/>
              </a:defRPr>
            </a:lvl4pPr>
            <a:lvl5pPr marL="14351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buChar char="−"/>
              <a:defRPr sz="2600">
                <a:solidFill>
                  <a:srgbClr val="000000"/>
                </a:solidFill>
                <a:latin typeface="+mn-lt"/>
              </a:defRPr>
            </a:lvl5pPr>
            <a:lvl6pPr marL="18923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6pPr>
            <a:lvl7pPr marL="23495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7pPr>
            <a:lvl8pPr marL="28067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8pPr>
            <a:lvl9pPr marL="32639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200" kern="0" dirty="0"/>
              <a:t>bis GM 3: Niederländisch</a:t>
            </a:r>
          </a:p>
          <a:p>
            <a:r>
              <a:rPr lang="de-DE" sz="1200" kern="0" dirty="0"/>
              <a:t>bis GM 4: Polnisch</a:t>
            </a:r>
          </a:p>
          <a:p>
            <a:r>
              <a:rPr lang="de-DE" sz="1200" kern="0" dirty="0"/>
              <a:t>bis GM 5: Arabisch, Türkisch</a:t>
            </a:r>
          </a:p>
          <a:p>
            <a:r>
              <a:rPr lang="de-DE" sz="1200" kern="0" dirty="0"/>
              <a:t>bis AM 1: Russisch</a:t>
            </a:r>
          </a:p>
          <a:p>
            <a:r>
              <a:rPr lang="de-DE" sz="1200" kern="0" dirty="0"/>
              <a:t>bis AM 3: Franz., Ital., Span., Port. </a:t>
            </a:r>
          </a:p>
          <a:p>
            <a:r>
              <a:rPr lang="de-DE" sz="1200" kern="0" dirty="0"/>
              <a:t>ab B2/C1: Englisch, Deutsch</a:t>
            </a:r>
          </a:p>
        </p:txBody>
      </p:sp>
    </p:spTree>
    <p:extLst>
      <p:ext uri="{BB962C8B-B14F-4D97-AF65-F5344CB8AC3E}">
        <p14:creationId xmlns:p14="http://schemas.microsoft.com/office/powerpoint/2010/main" val="7110778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 animBg="1"/>
      <p:bldP spid="15" grpId="0" animBg="1"/>
      <p:bldP spid="16" grpId="0" animBg="1"/>
      <p:bldP spid="17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525315"/>
            <a:ext cx="8642350" cy="321469"/>
          </a:xfrm>
        </p:spPr>
        <p:txBody>
          <a:bodyPr/>
          <a:lstStyle/>
          <a:p>
            <a:r>
              <a:rPr lang="de-DE" dirty="0"/>
              <a:t>Anmeldung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0825" y="846784"/>
            <a:ext cx="821858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/>
              <a:t>Bei Vorkenntnissen: Teilnahme an </a:t>
            </a:r>
            <a:r>
              <a:rPr lang="de-DE" b="1" dirty="0"/>
              <a:t>ABV-Einstufungstests</a:t>
            </a:r>
            <a:r>
              <a:rPr lang="de-DE" dirty="0"/>
              <a:t> (außer bei Folgekurs) </a:t>
            </a:r>
            <a:r>
              <a:rPr lang="de-DE" sz="1400" dirty="0">
                <a:solidFill>
                  <a:schemeClr val="tx1">
                    <a:lumMod val="50000"/>
                  </a:schemeClr>
                </a:solidFill>
                <a:hlinkClick r:id="rId2"/>
              </a:rPr>
              <a:t>https://www.sprachenzentrum.fu-berlin.de/sprachtests/abv_einstufungstests/index.html</a:t>
            </a:r>
            <a:r>
              <a:rPr lang="de-DE" sz="14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DE" sz="1400" dirty="0">
                <a:solidFill>
                  <a:srgbClr val="FF0000"/>
                </a:solidFill>
              </a:rPr>
              <a:t>Für das WS21/22 NICHT mehr möglich</a:t>
            </a:r>
          </a:p>
          <a:p>
            <a:pPr marL="342900" indent="-342900">
              <a:buFont typeface="+mj-lt"/>
              <a:buAutoNum type="arabicPeriod"/>
            </a:pPr>
            <a:endParaRPr lang="de-DE" sz="1400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Anmeldung über </a:t>
            </a:r>
            <a:r>
              <a:rPr lang="de-DE" b="1" dirty="0"/>
              <a:t>Online-Formular</a:t>
            </a:r>
            <a:r>
              <a:rPr lang="de-DE" dirty="0"/>
              <a:t>; </a:t>
            </a:r>
            <a:r>
              <a:rPr lang="de-DE" dirty="0">
                <a:solidFill>
                  <a:srgbClr val="C00000"/>
                </a:solidFill>
              </a:rPr>
              <a:t>Frist in der Regel eine Woche vor Vorlesungsbeginn! </a:t>
            </a:r>
            <a:r>
              <a:rPr lang="de-DE" sz="1400" dirty="0">
                <a:solidFill>
                  <a:schemeClr val="tx1">
                    <a:lumMod val="50000"/>
                  </a:schemeClr>
                </a:solidFill>
                <a:hlinkClick r:id="rId3"/>
              </a:rPr>
              <a:t>https://www.sprachenzentrum.fu-berlin.de/sprachangebot/kursangebot/anmeldung_zu_veranstaltungen/Formulare/index.html</a:t>
            </a:r>
            <a:r>
              <a:rPr lang="de-DE" sz="1400" dirty="0">
                <a:solidFill>
                  <a:schemeClr val="tx1">
                    <a:lumMod val="50000"/>
                  </a:schemeClr>
                </a:solidFill>
              </a:rPr>
              <a:t> Die Anmeldefrist für das WS21/22 ist bereits abgelaufen, aber: Sollten Sie </a:t>
            </a:r>
            <a:r>
              <a:rPr lang="de-DE" sz="1400" b="1" dirty="0">
                <a:solidFill>
                  <a:schemeClr val="tx1">
                    <a:lumMod val="50000"/>
                  </a:schemeClr>
                </a:solidFill>
              </a:rPr>
              <a:t>Sozial- und Kulturanthropologie im Kernfach </a:t>
            </a:r>
            <a:r>
              <a:rPr lang="de-DE" sz="1400" dirty="0">
                <a:solidFill>
                  <a:schemeClr val="tx1">
                    <a:lumMod val="50000"/>
                  </a:schemeClr>
                </a:solidFill>
              </a:rPr>
              <a:t>studieren, und das </a:t>
            </a:r>
            <a:r>
              <a:rPr lang="de-DE" sz="1400" b="1" dirty="0">
                <a:solidFill>
                  <a:schemeClr val="tx1">
                    <a:lumMod val="50000"/>
                  </a:schemeClr>
                </a:solidFill>
              </a:rPr>
              <a:t>Modul „Sprachen B“ </a:t>
            </a:r>
            <a:r>
              <a:rPr lang="de-DE" sz="1400" dirty="0">
                <a:solidFill>
                  <a:schemeClr val="tx1">
                    <a:lumMod val="50000"/>
                  </a:schemeClr>
                </a:solidFill>
              </a:rPr>
              <a:t>mit einem </a:t>
            </a:r>
            <a:r>
              <a:rPr lang="de-DE" sz="1400" b="1" dirty="0">
                <a:solidFill>
                  <a:schemeClr val="tx1">
                    <a:lumMod val="50000"/>
                  </a:schemeClr>
                </a:solidFill>
              </a:rPr>
              <a:t>Einstiegsmodul in Türkisch, Arabisch, Russisch, Polnisch </a:t>
            </a:r>
            <a:r>
              <a:rPr lang="de-DE" sz="1400" dirty="0">
                <a:solidFill>
                  <a:schemeClr val="tx1">
                    <a:lumMod val="50000"/>
                  </a:schemeClr>
                </a:solidFill>
              </a:rPr>
              <a:t>absolvieren wollen, nehme ich Anmeldungen noch bis Dienstag, 12 Uhr von Ihnen entgegen. Eine Kursplatzgarantie gibt es allerdings nicht! Bei Interesse melden Sie sich bitte für einen Kurs </a:t>
            </a:r>
            <a:r>
              <a:rPr lang="de-DE" sz="1400" b="1" dirty="0">
                <a:solidFill>
                  <a:schemeClr val="tx1">
                    <a:lumMod val="50000"/>
                  </a:schemeClr>
                </a:solidFill>
              </a:rPr>
              <a:t>„Einstiegsmodul 1. Teil“ </a:t>
            </a:r>
            <a:r>
              <a:rPr lang="de-DE" sz="1400" dirty="0">
                <a:solidFill>
                  <a:schemeClr val="tx1">
                    <a:lumMod val="50000"/>
                  </a:schemeClr>
                </a:solidFill>
              </a:rPr>
              <a:t>an. Die Kursübersicht können Sie dem Vorlesungsverzeichnis entnehmen: </a:t>
            </a:r>
            <a:r>
              <a:rPr lang="de-DE" sz="1400" dirty="0">
                <a:solidFill>
                  <a:schemeClr val="tx1">
                    <a:lumMod val="50000"/>
                  </a:schemeClr>
                </a:solidFill>
                <a:hlinkClick r:id="rId4"/>
              </a:rPr>
              <a:t>https://www.fu-berlin.de/vv/de/fach?id=540000&amp;sm=653109</a:t>
            </a:r>
            <a:r>
              <a:rPr lang="de-DE" sz="1400" dirty="0">
                <a:solidFill>
                  <a:schemeClr val="tx1">
                    <a:lumMod val="50000"/>
                  </a:schemeClr>
                </a:solidFill>
              </a:rPr>
              <a:t> &gt;&gt; ABV-Angebot &gt;&gt; jeweilige Sprache</a:t>
            </a:r>
          </a:p>
          <a:p>
            <a:r>
              <a:rPr lang="de-DE" sz="1400" dirty="0">
                <a:solidFill>
                  <a:schemeClr val="tx1">
                    <a:lumMod val="50000"/>
                  </a:schemeClr>
                </a:solidFill>
              </a:rPr>
              <a:t>	</a:t>
            </a:r>
          </a:p>
          <a:p>
            <a:r>
              <a:rPr lang="de-DE" sz="1400" dirty="0">
                <a:solidFill>
                  <a:schemeClr val="tx1">
                    <a:lumMod val="50000"/>
                  </a:schemeClr>
                </a:solidFill>
              </a:rPr>
              <a:t>Für die Anmeldungen (</a:t>
            </a:r>
            <a:r>
              <a:rPr lang="de-DE" sz="1400" b="1" dirty="0">
                <a:solidFill>
                  <a:srgbClr val="FF0000"/>
                </a:solidFill>
              </a:rPr>
              <a:t>nur</a:t>
            </a:r>
            <a:r>
              <a:rPr lang="de-DE" sz="1400" dirty="0">
                <a:solidFill>
                  <a:srgbClr val="FF0000"/>
                </a:solidFill>
              </a:rPr>
              <a:t> Kernfach, Sprachen B!</a:t>
            </a:r>
            <a:r>
              <a:rPr lang="de-DE" sz="1400" dirty="0">
                <a:solidFill>
                  <a:schemeClr val="tx1">
                    <a:lumMod val="50000"/>
                  </a:schemeClr>
                </a:solidFill>
              </a:rPr>
              <a:t>) bitte Mail versenden an: </a:t>
            </a:r>
            <a:r>
              <a:rPr lang="de-DE" sz="1400" dirty="0">
                <a:solidFill>
                  <a:schemeClr val="tx1">
                    <a:lumMod val="50000"/>
                  </a:schemeClr>
                </a:solidFill>
                <a:hlinkClick r:id="rId5"/>
              </a:rPr>
              <a:t>nadia.fischer@fu-berlin.de</a:t>
            </a:r>
            <a:r>
              <a:rPr lang="de-DE" sz="1400" dirty="0">
                <a:solidFill>
                  <a:schemeClr val="tx1">
                    <a:lumMod val="50000"/>
                  </a:schemeClr>
                </a:solidFill>
              </a:rPr>
              <a:t> mit folgenden </a:t>
            </a:r>
            <a:r>
              <a:rPr lang="de-DE" sz="1400" b="1" dirty="0">
                <a:solidFill>
                  <a:schemeClr val="tx1">
                    <a:lumMod val="50000"/>
                  </a:schemeClr>
                </a:solidFill>
              </a:rPr>
              <a:t>Angaben </a:t>
            </a:r>
            <a:r>
              <a:rPr lang="de-DE" sz="1400" dirty="0">
                <a:solidFill>
                  <a:schemeClr val="tx1">
                    <a:lumMod val="50000"/>
                  </a:schemeClr>
                </a:solidFill>
              </a:rPr>
              <a:t>(Auflistung): Name, Vorname, Matrikelnummer, Sprache, LV-Nummer</a:t>
            </a:r>
          </a:p>
          <a:p>
            <a:pPr marL="342900" indent="-342900">
              <a:buFont typeface="+mj-lt"/>
              <a:buAutoNum type="arabicPeriod"/>
            </a:pPr>
            <a:endParaRPr lang="de-DE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04756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8FA163-E7DF-4995-BAC5-4A733709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Anmeldung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0F4E3B-2BA7-48ED-8FD9-5ADE62D2D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0"/>
              </a:spcBef>
              <a:buClrTx/>
              <a:buFont typeface="+mj-lt"/>
              <a:buAutoNum type="arabicPeriod" startAt="3"/>
            </a:pPr>
            <a:r>
              <a:rPr lang="de-DE" sz="1800" kern="1200" dirty="0">
                <a:solidFill>
                  <a:srgbClr val="333333"/>
                </a:solidFill>
                <a:latin typeface="Arial" charset="0"/>
              </a:rPr>
              <a:t>(In welchem Kurs) Habe ich einen </a:t>
            </a:r>
            <a:r>
              <a:rPr lang="de-DE" sz="1800" b="1" kern="1200" dirty="0">
                <a:solidFill>
                  <a:srgbClr val="333333"/>
                </a:solidFill>
                <a:latin typeface="Arial" charset="0"/>
              </a:rPr>
              <a:t>Platz erhalten? </a:t>
            </a:r>
            <a:r>
              <a:rPr lang="de-DE" sz="1800" kern="1200" dirty="0">
                <a:solidFill>
                  <a:srgbClr val="333333"/>
                </a:solidFill>
                <a:latin typeface="Arial" charset="0"/>
                <a:sym typeface="Wingdings" panose="05000000000000000000" pitchFamily="2" charset="2"/>
              </a:rPr>
              <a:t></a:t>
            </a:r>
            <a:r>
              <a:rPr lang="de-DE" sz="1800" kern="1200" dirty="0">
                <a:solidFill>
                  <a:srgbClr val="333333"/>
                </a:solidFill>
                <a:latin typeface="Arial" charset="0"/>
              </a:rPr>
              <a:t> Online-Kurslisten ab </a:t>
            </a:r>
            <a:r>
              <a:rPr lang="de-DE" sz="1800" kern="1200" dirty="0">
                <a:solidFill>
                  <a:srgbClr val="C00000"/>
                </a:solidFill>
                <a:latin typeface="Arial" charset="0"/>
              </a:rPr>
              <a:t>15.10., 11 Uhr</a:t>
            </a:r>
            <a:r>
              <a:rPr lang="de-DE" sz="1800" kern="1200" dirty="0">
                <a:solidFill>
                  <a:srgbClr val="333333"/>
                </a:solidFill>
                <a:latin typeface="Arial" charset="0"/>
              </a:rPr>
              <a:t> </a:t>
            </a:r>
            <a:r>
              <a:rPr lang="de-DE" sz="1400" kern="1200" dirty="0">
                <a:solidFill>
                  <a:srgbClr val="333333"/>
                </a:solidFill>
                <a:latin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https://www.sprachenzentrum.fu-berlin.de/sprachangebot/kursangebot/anmeldung_zu_veranstaltungen/kurslisten/index.html</a:t>
            </a:r>
            <a:endParaRPr lang="de-DE" sz="1400" kern="1200" dirty="0">
              <a:solidFill>
                <a:srgbClr val="333333"/>
              </a:solidFill>
              <a:latin typeface="Arial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0"/>
              </a:spcBef>
              <a:buClrTx/>
              <a:buFont typeface="+mj-lt"/>
              <a:buAutoNum type="arabicPeriod" startAt="3"/>
            </a:pPr>
            <a:endParaRPr lang="de-DE" sz="1400" kern="1200" dirty="0">
              <a:solidFill>
                <a:srgbClr val="333333"/>
              </a:solidFill>
              <a:latin typeface="Arial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0"/>
              </a:spcBef>
              <a:buClrTx/>
              <a:buFont typeface="+mj-lt"/>
              <a:buAutoNum type="arabicPeriod" startAt="3"/>
            </a:pPr>
            <a:r>
              <a:rPr lang="de-DE" sz="1800" kern="1200" dirty="0">
                <a:solidFill>
                  <a:srgbClr val="333333"/>
                </a:solidFill>
                <a:latin typeface="Arial" charset="0"/>
              </a:rPr>
              <a:t>Teilnahme am 1. Kurstag, damit Platz nicht entfällt</a:t>
            </a:r>
          </a:p>
          <a:p>
            <a:pPr marL="342900" lvl="0" indent="-342900">
              <a:lnSpc>
                <a:spcPct val="100000"/>
              </a:lnSpc>
              <a:spcBef>
                <a:spcPct val="0"/>
              </a:spcBef>
              <a:buClrTx/>
              <a:buFont typeface="+mj-lt"/>
              <a:buAutoNum type="arabicPeriod" startAt="3"/>
            </a:pPr>
            <a:endParaRPr lang="de-DE" sz="1400" kern="1200" dirty="0">
              <a:solidFill>
                <a:srgbClr val="333333"/>
              </a:solidFill>
              <a:latin typeface="Arial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0"/>
              </a:spcBef>
              <a:buClrTx/>
              <a:buFont typeface="+mj-lt"/>
              <a:buAutoNum type="arabicPeriod" startAt="3"/>
            </a:pPr>
            <a:r>
              <a:rPr lang="de-DE" sz="1800" kern="1200" dirty="0">
                <a:solidFill>
                  <a:srgbClr val="333333"/>
                </a:solidFill>
                <a:latin typeface="Arial" charset="0"/>
              </a:rPr>
              <a:t>Anmeldung in </a:t>
            </a:r>
            <a:r>
              <a:rPr lang="de-DE" sz="1800" b="1" kern="1200" dirty="0">
                <a:solidFill>
                  <a:srgbClr val="333333"/>
                </a:solidFill>
                <a:latin typeface="Arial" charset="0"/>
              </a:rPr>
              <a:t>Campus Management</a:t>
            </a:r>
            <a:r>
              <a:rPr lang="de-DE" sz="1800" kern="1200" dirty="0">
                <a:solidFill>
                  <a:srgbClr val="333333"/>
                </a:solidFill>
                <a:latin typeface="Arial" charset="0"/>
              </a:rPr>
              <a:t>: 2./3. Vorlesungswoche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677731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Selbstlernzentrum (SLZ)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4" y="1257300"/>
            <a:ext cx="8642349" cy="3565923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400" dirty="0"/>
              <a:t>unterstützt das Lernen und Lehren von Fremdsprachen außerhalb des Unterrichts durch</a:t>
            </a:r>
          </a:p>
          <a:p>
            <a:pPr marL="641350" lvl="1" indent="-285750">
              <a:buFont typeface="Symbol" pitchFamily="2" charset="2"/>
              <a:buChar char="-"/>
            </a:pPr>
            <a:r>
              <a:rPr lang="de-DE" sz="1400" dirty="0"/>
              <a:t>Bereitstellung von Lernmaterialien und Ressourcen</a:t>
            </a:r>
          </a:p>
          <a:p>
            <a:pPr marL="641350" lvl="1" indent="-285750">
              <a:buFont typeface="Symbol" pitchFamily="2" charset="2"/>
              <a:buChar char="-"/>
            </a:pPr>
            <a:r>
              <a:rPr lang="de-DE" sz="1400" dirty="0"/>
              <a:t>Lerntipps und Aufgaben</a:t>
            </a:r>
          </a:p>
          <a:p>
            <a:pPr marL="641350" lvl="1" indent="-285750">
              <a:buFont typeface="Symbol" pitchFamily="2" charset="2"/>
              <a:buChar char="-"/>
            </a:pPr>
            <a:r>
              <a:rPr lang="de-DE" sz="1400" dirty="0"/>
              <a:t>Webseite mit Sprachen-Links</a:t>
            </a:r>
          </a:p>
          <a:p>
            <a:pPr marL="641350" lvl="1" indent="-285750">
              <a:buFont typeface="Symbol" pitchFamily="2" charset="2"/>
              <a:buChar char="-"/>
            </a:pPr>
            <a:r>
              <a:rPr lang="de-DE" sz="1400" dirty="0"/>
              <a:t>Sprachlernberatung</a:t>
            </a:r>
          </a:p>
          <a:p>
            <a:pPr marL="641350" lvl="1" indent="-285750">
              <a:buFont typeface="Symbol" pitchFamily="2" charset="2"/>
              <a:buChar char="-"/>
            </a:pPr>
            <a:r>
              <a:rPr lang="de-DE" sz="1400" dirty="0"/>
              <a:t>Tutorien, Workshops und weitere Veranstaltungen</a:t>
            </a:r>
          </a:p>
          <a:p>
            <a:pPr marL="641350" lvl="1" indent="-285750">
              <a:buFont typeface="Symbol" pitchFamily="2" charset="2"/>
              <a:buChar char="-"/>
            </a:pPr>
            <a:r>
              <a:rPr lang="de-DE" sz="1400" dirty="0"/>
              <a:t>Tandem – Sprachpartnerschaften</a:t>
            </a:r>
          </a:p>
          <a:p>
            <a:pPr marL="641350" lvl="1" indent="-285750">
              <a:buFont typeface="Symbol" pitchFamily="2" charset="2"/>
              <a:buChar char="-"/>
            </a:pPr>
            <a:r>
              <a:rPr lang="de-DE" sz="1400" dirty="0"/>
              <a:t>Beratung und Workshops für Lehrende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400" dirty="0"/>
              <a:t>offen für alle, die selbstständig oder im Tandem Sprachen (weiter)lernen möchten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400" dirty="0"/>
              <a:t>Im Vordergrund stehen die Sprachen, die am Sprachenzentrum unterrichtet werden.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400" dirty="0"/>
              <a:t>Ressourcen für weitere Sprachen vorhanden</a:t>
            </a:r>
          </a:p>
        </p:txBody>
      </p:sp>
    </p:spTree>
    <p:extLst>
      <p:ext uri="{BB962C8B-B14F-4D97-AF65-F5344CB8AC3E}">
        <p14:creationId xmlns:p14="http://schemas.microsoft.com/office/powerpoint/2010/main" val="341041428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Ansprechpartner*innen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348740"/>
            <a:ext cx="8642350" cy="330454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180000" tIns="144000" rIns="72000" bIns="72000"/>
          <a:lstStyle/>
          <a:p>
            <a:r>
              <a:rPr lang="de-DE" sz="1600" b="1" dirty="0"/>
              <a:t>Inhaltliche Fragen: </a:t>
            </a:r>
            <a:r>
              <a:rPr lang="de-DE" sz="1600" dirty="0"/>
              <a:t>Mitarbeiter/innen und Koordinator/innen der einzelnen Sprachbereiche</a:t>
            </a:r>
            <a:endParaRPr lang="de-DE" sz="1600" b="1" dirty="0"/>
          </a:p>
          <a:p>
            <a:pPr lvl="0"/>
            <a:endParaRPr lang="de-DE" sz="1600" b="1" dirty="0"/>
          </a:p>
          <a:p>
            <a:pPr lvl="0"/>
            <a:r>
              <a:rPr lang="de-DE" sz="1600" b="1" dirty="0"/>
              <a:t>Anerkennung von sprachpraktischen Leistungen, Prüfungsangelegenheiten, Bescheinigungen, etc.: </a:t>
            </a:r>
            <a:r>
              <a:rPr lang="de-DE" sz="1600" dirty="0"/>
              <a:t>Studien- und Prüfungskoordination des Sprachenzentrums, </a:t>
            </a:r>
          </a:p>
          <a:p>
            <a:pPr lvl="0"/>
            <a:r>
              <a:rPr lang="de-DE" sz="1600" dirty="0"/>
              <a:t>Nadia Fischer, Stefan Rahn (</a:t>
            </a:r>
            <a:r>
              <a:rPr lang="de-DE" sz="1600" dirty="0">
                <a:hlinkClick r:id="rId2"/>
              </a:rPr>
              <a:t>studienkoordination@sprachenzentrum.fu-berlin.de</a:t>
            </a:r>
            <a:r>
              <a:rPr lang="de-DE" sz="1600" dirty="0"/>
              <a:t>)</a:t>
            </a:r>
          </a:p>
          <a:p>
            <a:endParaRPr lang="de-DE" sz="1600" b="1" dirty="0"/>
          </a:p>
          <a:p>
            <a:r>
              <a:rPr lang="de-DE" sz="1600" b="1" dirty="0"/>
              <a:t>Selbstlernzentrum: </a:t>
            </a:r>
            <a:r>
              <a:rPr lang="de-DE" sz="1600" dirty="0"/>
              <a:t>Dr. Maria Giovanna </a:t>
            </a:r>
            <a:r>
              <a:rPr lang="de-DE" sz="1600" dirty="0" err="1"/>
              <a:t>Tassinari</a:t>
            </a:r>
            <a:r>
              <a:rPr lang="de-DE" sz="1600" dirty="0"/>
              <a:t> (Leitung), </a:t>
            </a:r>
            <a:r>
              <a:rPr lang="de-DE" sz="1600" dirty="0" err="1"/>
              <a:t>Patrycja</a:t>
            </a:r>
            <a:r>
              <a:rPr lang="de-DE" sz="1600" dirty="0"/>
              <a:t> </a:t>
            </a:r>
            <a:r>
              <a:rPr lang="de-DE" sz="1600" dirty="0" err="1"/>
              <a:t>Czarniecka</a:t>
            </a:r>
            <a:r>
              <a:rPr lang="de-DE" sz="1600" dirty="0"/>
              <a:t>-Brandt</a:t>
            </a:r>
          </a:p>
          <a:p>
            <a:endParaRPr lang="de-DE" sz="1600" b="1" dirty="0"/>
          </a:p>
          <a:p>
            <a:r>
              <a:rPr lang="de-DE" sz="1600" b="1" dirty="0"/>
              <a:t>Beschwerden: </a:t>
            </a:r>
            <a:r>
              <a:rPr lang="de-DE" sz="1600" dirty="0"/>
              <a:t>Dr. Ruth Tobias, Direktorin des Sprachenzentrums</a:t>
            </a:r>
          </a:p>
        </p:txBody>
      </p:sp>
    </p:spTree>
    <p:extLst>
      <p:ext uri="{BB962C8B-B14F-4D97-AF65-F5344CB8AC3E}">
        <p14:creationId xmlns:p14="http://schemas.microsoft.com/office/powerpoint/2010/main" val="165457550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FU_Standard-Vorlage_B">
  <a:themeElements>
    <a:clrScheme name="FU_Standard-Vorlage_B 1">
      <a:dk1>
        <a:srgbClr val="333333"/>
      </a:dk1>
      <a:lt1>
        <a:srgbClr val="FFFFFF"/>
      </a:lt1>
      <a:dk2>
        <a:srgbClr val="003366"/>
      </a:dk2>
      <a:lt2>
        <a:srgbClr val="808080"/>
      </a:lt2>
      <a:accent1>
        <a:srgbClr val="CCD6E0"/>
      </a:accent1>
      <a:accent2>
        <a:srgbClr val="99CC00"/>
      </a:accent2>
      <a:accent3>
        <a:srgbClr val="FFFFFF"/>
      </a:accent3>
      <a:accent4>
        <a:srgbClr val="2A2A2A"/>
      </a:accent4>
      <a:accent5>
        <a:srgbClr val="E2E8ED"/>
      </a:accent5>
      <a:accent6>
        <a:srgbClr val="8AB900"/>
      </a:accent6>
      <a:hlink>
        <a:srgbClr val="0066CC"/>
      </a:hlink>
      <a:folHlink>
        <a:srgbClr val="003366"/>
      </a:folHlink>
    </a:clrScheme>
    <a:fontScheme name="PPT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_Vorlage 1">
        <a:dk1>
          <a:srgbClr val="333333"/>
        </a:dk1>
        <a:lt1>
          <a:srgbClr val="FFFFFF"/>
        </a:lt1>
        <a:dk2>
          <a:srgbClr val="969696"/>
        </a:dk2>
        <a:lt2>
          <a:srgbClr val="FFFFFF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 2">
        <a:dk1>
          <a:srgbClr val="333333"/>
        </a:dk1>
        <a:lt1>
          <a:srgbClr val="FFFFFF"/>
        </a:lt1>
        <a:dk2>
          <a:srgbClr val="969696"/>
        </a:dk2>
        <a:lt2>
          <a:srgbClr val="0066CC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_Standard-Vorlage_B 1">
        <a:dk1>
          <a:srgbClr val="333333"/>
        </a:dk1>
        <a:lt1>
          <a:srgbClr val="FFFFFF"/>
        </a:lt1>
        <a:dk2>
          <a:srgbClr val="003366"/>
        </a:dk2>
        <a:lt2>
          <a:srgbClr val="808080"/>
        </a:lt2>
        <a:accent1>
          <a:srgbClr val="CCD6E0"/>
        </a:accent1>
        <a:accent2>
          <a:srgbClr val="99CC00"/>
        </a:accent2>
        <a:accent3>
          <a:srgbClr val="FFFFFF"/>
        </a:accent3>
        <a:accent4>
          <a:srgbClr val="2A2A2A"/>
        </a:accent4>
        <a:accent5>
          <a:srgbClr val="E2E8ED"/>
        </a:accent5>
        <a:accent6>
          <a:srgbClr val="8AB900"/>
        </a:accent6>
        <a:hlink>
          <a:srgbClr val="0066CC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_Praesentation_16-9.potx" id="{839A9D6B-7843-4504-85DF-55D57CCFE0A4}" vid="{C6DF9F5D-C10F-4CB8-957A-483DD35F04A6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fu-bildschirmpraesentation_RGB_16-9</Template>
  <TotalTime>0</TotalTime>
  <Words>658</Words>
  <Application>Microsoft Office PowerPoint</Application>
  <PresentationFormat>Bildschirmpräsentation (16:9)</PresentationFormat>
  <Paragraphs>94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7" baseType="lpstr">
      <vt:lpstr>Arial</vt:lpstr>
      <vt:lpstr>Calibri</vt:lpstr>
      <vt:lpstr>Osaka</vt:lpstr>
      <vt:lpstr>Symbol</vt:lpstr>
      <vt:lpstr>Times New Roman</vt:lpstr>
      <vt:lpstr>Verdana</vt:lpstr>
      <vt:lpstr>Wingdings</vt:lpstr>
      <vt:lpstr>FU_Standard-Vorlage_B</vt:lpstr>
      <vt:lpstr> Zentraleinrichtung  Sprachenzentrum</vt:lpstr>
      <vt:lpstr>Modul „Sprachen B“ (10 LP) – Angebot Sprachenzentrum</vt:lpstr>
      <vt:lpstr>ABV-Module Fremdsprachen</vt:lpstr>
      <vt:lpstr>Allgemeine Berufsvorbereitung Fremdsprachen</vt:lpstr>
      <vt:lpstr>Modulangebot im  ABV-Bereich</vt:lpstr>
      <vt:lpstr>Anmeldung</vt:lpstr>
      <vt:lpstr>Anmeldung</vt:lpstr>
      <vt:lpstr>Das Selbstlernzentrum (SLZ)</vt:lpstr>
      <vt:lpstr>Ansprechpartner*innen</vt:lpstr>
    </vt:vector>
  </TitlesOfParts>
  <Company>Freie Universitaet 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Fischer, Nadia</dc:creator>
  <dc:description>Version 0.9, 10.11.2005</dc:description>
  <cp:lastModifiedBy>Fischer, Nadia</cp:lastModifiedBy>
  <cp:revision>29</cp:revision>
  <cp:lastPrinted>2002-06-26T11:04:16Z</cp:lastPrinted>
  <dcterms:created xsi:type="dcterms:W3CDTF">2019-09-10T11:49:28Z</dcterms:created>
  <dcterms:modified xsi:type="dcterms:W3CDTF">2021-10-08T10:53:35Z</dcterms:modified>
</cp:coreProperties>
</file>